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3"/>
    <p:sldId id="257" r:id="rId4"/>
    <p:sldId id="258" r:id="rId5"/>
    <p:sldId id="276" r:id="rId6"/>
    <p:sldId id="261" r:id="rId7"/>
    <p:sldId id="268" r:id="rId8"/>
    <p:sldId id="291" r:id="rId10"/>
    <p:sldId id="296" r:id="rId11"/>
    <p:sldId id="262" r:id="rId12"/>
    <p:sldId id="297" r:id="rId13"/>
    <p:sldId id="263" r:id="rId14"/>
    <p:sldId id="264" r:id="rId15"/>
    <p:sldId id="265" r:id="rId16"/>
    <p:sldId id="266" r:id="rId17"/>
    <p:sldId id="267" r:id="rId18"/>
    <p:sldId id="298" r:id="rId19"/>
    <p:sldId id="279" r:id="rId20"/>
    <p:sldId id="299" r:id="rId21"/>
    <p:sldId id="278" r:id="rId22"/>
    <p:sldId id="260" r:id="rId23"/>
    <p:sldId id="288" r:id="rId24"/>
    <p:sldId id="289" r:id="rId25"/>
    <p:sldId id="290" r:id="rId26"/>
    <p:sldId id="300" r:id="rId27"/>
    <p:sldId id="292" r:id="rId28"/>
    <p:sldId id="301" r:id="rId29"/>
    <p:sldId id="293" r:id="rId30"/>
    <p:sldId id="294" r:id="rId31"/>
    <p:sldId id="29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7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3EB7E-4DAF-4C9D-B58B-90780C4C30F2}" type="datetimeFigureOut">
              <a:rPr lang="nl-BE" smtClean="0"/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  <a:endParaRPr lang="nl-NL" smtClean="0"/>
          </a:p>
          <a:p>
            <a:pPr lvl="1"/>
            <a:r>
              <a:rPr lang="nl-NL" smtClean="0"/>
              <a:t>Tweede niveau</a:t>
            </a:r>
            <a:endParaRPr lang="nl-NL" smtClean="0"/>
          </a:p>
          <a:p>
            <a:pPr lvl="2"/>
            <a:r>
              <a:rPr lang="nl-NL" smtClean="0"/>
              <a:t>Derde niveau</a:t>
            </a:r>
            <a:endParaRPr lang="nl-NL" smtClean="0"/>
          </a:p>
          <a:p>
            <a:pPr lvl="3"/>
            <a:r>
              <a:rPr lang="nl-NL" smtClean="0"/>
              <a:t>Vierde niveau</a:t>
            </a:r>
            <a:endParaRPr lang="nl-NL" smtClean="0"/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77D2F-466C-4966-A8CC-D4FD82341DD9}" type="slidenum">
              <a:rPr lang="nl-BE" smtClean="0"/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Om het voor de kinderen op school duidelijker te maken kozen we ook voor een aantal pictogrammen bij elk item.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D645D-6E70-42A8-8349-0260A5401A8E}" type="slidenum">
              <a:rPr lang="nl-BE" smtClean="0"/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  <a:endParaRPr lang="nl-NL" smtClean="0"/>
          </a:p>
          <a:p>
            <a:pPr lvl="1"/>
            <a:r>
              <a:rPr lang="nl-NL" smtClean="0"/>
              <a:t>Tweede niveau</a:t>
            </a:r>
            <a:endParaRPr lang="nl-NL" smtClean="0"/>
          </a:p>
          <a:p>
            <a:pPr lvl="2"/>
            <a:r>
              <a:rPr lang="nl-NL" smtClean="0"/>
              <a:t>Derde niveau</a:t>
            </a:r>
            <a:endParaRPr lang="nl-NL" smtClean="0"/>
          </a:p>
          <a:p>
            <a:pPr lvl="3"/>
            <a:r>
              <a:rPr lang="nl-NL" smtClean="0"/>
              <a:t>Vierde niveau</a:t>
            </a:r>
            <a:endParaRPr lang="nl-NL" smtClean="0"/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  <a:endParaRPr lang="nl-NL" smtClean="0"/>
          </a:p>
          <a:p>
            <a:pPr lvl="1"/>
            <a:r>
              <a:rPr lang="nl-NL" smtClean="0"/>
              <a:t>Tweede niveau</a:t>
            </a:r>
            <a:endParaRPr lang="nl-NL" smtClean="0"/>
          </a:p>
          <a:p>
            <a:pPr lvl="2"/>
            <a:r>
              <a:rPr lang="nl-NL" smtClean="0"/>
              <a:t>Derde niveau</a:t>
            </a:r>
            <a:endParaRPr lang="nl-NL" smtClean="0"/>
          </a:p>
          <a:p>
            <a:pPr lvl="3"/>
            <a:r>
              <a:rPr lang="nl-NL" smtClean="0"/>
              <a:t>Vierde niveau</a:t>
            </a:r>
            <a:endParaRPr lang="nl-NL" smtClean="0"/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  <a:endParaRPr lang="nl-NL" smtClean="0"/>
          </a:p>
          <a:p>
            <a:pPr lvl="1"/>
            <a:r>
              <a:rPr lang="nl-NL" smtClean="0"/>
              <a:t>Tweede niveau</a:t>
            </a:r>
            <a:endParaRPr lang="nl-NL" smtClean="0"/>
          </a:p>
          <a:p>
            <a:pPr lvl="2"/>
            <a:r>
              <a:rPr lang="nl-NL" smtClean="0"/>
              <a:t>Derde niveau</a:t>
            </a:r>
            <a:endParaRPr lang="nl-NL" smtClean="0"/>
          </a:p>
          <a:p>
            <a:pPr lvl="3"/>
            <a:r>
              <a:rPr lang="nl-NL" smtClean="0"/>
              <a:t>Vierde niveau</a:t>
            </a:r>
            <a:endParaRPr lang="nl-NL" smtClean="0"/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  <a:endParaRPr lang="nl-N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  <a:endParaRPr lang="nl-NL" smtClean="0"/>
          </a:p>
          <a:p>
            <a:pPr lvl="1"/>
            <a:r>
              <a:rPr lang="nl-NL" smtClean="0"/>
              <a:t>Tweede niveau</a:t>
            </a:r>
            <a:endParaRPr lang="nl-NL" smtClean="0"/>
          </a:p>
          <a:p>
            <a:pPr lvl="2"/>
            <a:r>
              <a:rPr lang="nl-NL" smtClean="0"/>
              <a:t>Derde niveau</a:t>
            </a:r>
            <a:endParaRPr lang="nl-NL" smtClean="0"/>
          </a:p>
          <a:p>
            <a:pPr lvl="3"/>
            <a:r>
              <a:rPr lang="nl-NL" smtClean="0"/>
              <a:t>Vierde niveau</a:t>
            </a:r>
            <a:endParaRPr lang="nl-NL" smtClean="0"/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  <a:endParaRPr lang="nl-NL" smtClean="0"/>
          </a:p>
          <a:p>
            <a:pPr lvl="1"/>
            <a:r>
              <a:rPr lang="nl-NL" smtClean="0"/>
              <a:t>Tweede niveau</a:t>
            </a:r>
            <a:endParaRPr lang="nl-NL" smtClean="0"/>
          </a:p>
          <a:p>
            <a:pPr lvl="2"/>
            <a:r>
              <a:rPr lang="nl-NL" smtClean="0"/>
              <a:t>Derde niveau</a:t>
            </a:r>
            <a:endParaRPr lang="nl-NL" smtClean="0"/>
          </a:p>
          <a:p>
            <a:pPr lvl="3"/>
            <a:r>
              <a:rPr lang="nl-NL" smtClean="0"/>
              <a:t>Vierde niveau</a:t>
            </a:r>
            <a:endParaRPr lang="nl-NL" smtClean="0"/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  <a:endParaRPr lang="nl-NL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  <a:endParaRPr lang="nl-NL" smtClean="0"/>
          </a:p>
          <a:p>
            <a:pPr lvl="1"/>
            <a:r>
              <a:rPr lang="nl-NL" smtClean="0"/>
              <a:t>Tweede niveau</a:t>
            </a:r>
            <a:endParaRPr lang="nl-NL" smtClean="0"/>
          </a:p>
          <a:p>
            <a:pPr lvl="2"/>
            <a:r>
              <a:rPr lang="nl-NL" smtClean="0"/>
              <a:t>Derde niveau</a:t>
            </a:r>
            <a:endParaRPr lang="nl-NL" smtClean="0"/>
          </a:p>
          <a:p>
            <a:pPr lvl="3"/>
            <a:r>
              <a:rPr lang="nl-NL" smtClean="0"/>
              <a:t>Vierde niveau</a:t>
            </a:r>
            <a:endParaRPr lang="nl-NL" smtClean="0"/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  <a:endParaRPr lang="nl-NL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  <a:endParaRPr lang="nl-NL" smtClean="0"/>
          </a:p>
          <a:p>
            <a:pPr lvl="1"/>
            <a:r>
              <a:rPr lang="nl-NL" smtClean="0"/>
              <a:t>Tweede niveau</a:t>
            </a:r>
            <a:endParaRPr lang="nl-NL" smtClean="0"/>
          </a:p>
          <a:p>
            <a:pPr lvl="2"/>
            <a:r>
              <a:rPr lang="nl-NL" smtClean="0"/>
              <a:t>Derde niveau</a:t>
            </a:r>
            <a:endParaRPr lang="nl-NL" smtClean="0"/>
          </a:p>
          <a:p>
            <a:pPr lvl="3"/>
            <a:r>
              <a:rPr lang="nl-NL" smtClean="0"/>
              <a:t>Vierde niveau</a:t>
            </a:r>
            <a:endParaRPr lang="nl-NL" smtClean="0"/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  <a:endParaRPr lang="nl-NL" smtClean="0"/>
          </a:p>
          <a:p>
            <a:pPr lvl="1"/>
            <a:r>
              <a:rPr lang="nl-NL" smtClean="0"/>
              <a:t>Tweede niveau</a:t>
            </a:r>
            <a:endParaRPr lang="nl-NL" smtClean="0"/>
          </a:p>
          <a:p>
            <a:pPr lvl="2"/>
            <a:r>
              <a:rPr lang="nl-NL" smtClean="0"/>
              <a:t>Derde niveau</a:t>
            </a:r>
            <a:endParaRPr lang="nl-NL" smtClean="0"/>
          </a:p>
          <a:p>
            <a:pPr lvl="3"/>
            <a:r>
              <a:rPr lang="nl-NL" smtClean="0"/>
              <a:t>Vierde niveau</a:t>
            </a:r>
            <a:endParaRPr lang="nl-NL" smtClean="0"/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  <a:endParaRPr lang="nl-NL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  <a:endParaRPr lang="nl-NL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  <a:endParaRPr lang="nl-NL" smtClean="0"/>
          </a:p>
          <a:p>
            <a:pPr lvl="1"/>
            <a:r>
              <a:rPr lang="nl-NL" smtClean="0"/>
              <a:t>Tweede niveau</a:t>
            </a:r>
            <a:endParaRPr lang="nl-NL" smtClean="0"/>
          </a:p>
          <a:p>
            <a:pPr lvl="2"/>
            <a:r>
              <a:rPr lang="nl-NL" smtClean="0"/>
              <a:t>Derde niveau</a:t>
            </a:r>
            <a:endParaRPr lang="nl-NL" smtClean="0"/>
          </a:p>
          <a:p>
            <a:pPr lvl="3"/>
            <a:r>
              <a:rPr lang="nl-NL" smtClean="0"/>
              <a:t>Vierde niveau</a:t>
            </a:r>
            <a:endParaRPr lang="nl-NL" smtClean="0"/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anose="020B0503020204020204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3.jpeg"/><Relationship Id="rId7" Type="http://schemas.openxmlformats.org/officeDocument/2006/relationships/image" Target="../media/image12.png"/><Relationship Id="rId6" Type="http://schemas.openxmlformats.org/officeDocument/2006/relationships/hyperlink" Target="https://docs.google.com/document/d/1tnOcK1fhXF3yzq9I3il5b5PHxLmyXYyXaXC2V21lG2g/edit?usp=sharing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2520" y="648335"/>
            <a:ext cx="9966960" cy="2677795"/>
          </a:xfrm>
        </p:spPr>
        <p:txBody>
          <a:bodyPr>
            <a:normAutofit fontScale="90000"/>
          </a:bodyPr>
          <a:lstStyle/>
          <a:p>
            <a:br>
              <a:rPr lang="nl-BE" sz="8800" dirty="0" smtClean="0"/>
            </a:br>
            <a:br>
              <a:rPr lang="nl-BE" sz="8800" dirty="0" smtClean="0"/>
            </a:br>
            <a:br>
              <a:rPr lang="nl-BE" sz="8800" dirty="0" smtClean="0"/>
            </a:br>
            <a:br>
              <a:rPr lang="nl-BE" sz="8800" dirty="0" smtClean="0"/>
            </a:br>
            <a:br>
              <a:rPr lang="nl-BE" sz="8800" dirty="0" smtClean="0"/>
            </a:br>
            <a:r>
              <a:rPr lang="nl-BE" sz="8800" dirty="0" smtClean="0"/>
              <a:t>INFO – AVOND</a:t>
            </a:r>
            <a:br>
              <a:rPr lang="nl-BE" dirty="0" smtClean="0"/>
            </a:br>
            <a:r>
              <a:rPr lang="nl-BE" sz="4400" dirty="0" err="1" smtClean="0"/>
              <a:t>vbs</a:t>
            </a:r>
            <a:r>
              <a:rPr lang="nl-BE" sz="4400" dirty="0" smtClean="0"/>
              <a:t> de krekel</a:t>
            </a:r>
            <a:br>
              <a:rPr lang="nl-BE" sz="4400" dirty="0" smtClean="0"/>
            </a:br>
            <a:r>
              <a:rPr lang="nl-BE" sz="4400" dirty="0" smtClean="0"/>
              <a:t>14 JUNI 2022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09420" y="3771900"/>
            <a:ext cx="8768080" cy="1485900"/>
          </a:xfrm>
        </p:spPr>
        <p:txBody>
          <a:bodyPr/>
          <a:lstStyle/>
          <a:p>
            <a:r>
              <a:rPr lang="nl-BE" dirty="0" smtClean="0"/>
              <a:t>Ontdek onze ontwikkelingsgerichte aanpak vanaf 1 september 2022</a:t>
            </a:r>
            <a:endParaRPr lang="nl-BE" dirty="0" smtClean="0"/>
          </a:p>
          <a:p>
            <a:r>
              <a:rPr lang="nl-BE" dirty="0" smtClean="0"/>
              <a:t>Kleuter en lager</a:t>
            </a:r>
            <a:endParaRPr lang="nl-BE" dirty="0" smtClean="0"/>
          </a:p>
          <a:p>
            <a:r>
              <a:rPr lang="nl-BE" dirty="0"/>
              <a:t>i</a:t>
            </a:r>
            <a:r>
              <a:rPr lang="nl-BE" dirty="0" smtClean="0"/>
              <a:t>.s.m. Karl </a:t>
            </a:r>
            <a:r>
              <a:rPr lang="nl-BE" dirty="0" err="1" smtClean="0"/>
              <a:t>Vanhuyse</a:t>
            </a:r>
            <a:r>
              <a:rPr lang="nl-BE" dirty="0" smtClean="0"/>
              <a:t> (</a:t>
            </a:r>
            <a:r>
              <a:rPr lang="nl-BE" dirty="0" err="1" smtClean="0"/>
              <a:t>TweeInEén</a:t>
            </a:r>
            <a:r>
              <a:rPr lang="nl-BE" dirty="0" smtClean="0"/>
              <a:t>) (verandercoach)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9" y="4294980"/>
            <a:ext cx="1304978" cy="1925638"/>
          </a:xfrm>
          <a:prstGeom prst="rect">
            <a:avLst/>
          </a:prstGeom>
        </p:spPr>
      </p:pic>
      <p:pic>
        <p:nvPicPr>
          <p:cNvPr id="5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915" y="414655"/>
            <a:ext cx="2079625" cy="2079625"/>
          </a:xfrm>
          <a:prstGeom prst="rect">
            <a:avLst/>
          </a:prstGeom>
        </p:spPr>
      </p:pic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9968865" y="5330190"/>
            <a:ext cx="1705610" cy="989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455" y="4852035"/>
            <a:ext cx="869950" cy="13684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9546590" y="525145"/>
            <a:ext cx="831215" cy="16300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nl-BE" altLang="en-US" sz="10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nl-BE" altLang="en-US" sz="10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43185" y="899795"/>
            <a:ext cx="1621790" cy="14351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217420" y="3233420"/>
            <a:ext cx="8025765" cy="1938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nl-BE" altLang="en-US" sz="4000"/>
              <a:t>Wist je al iets van ZILL ?</a:t>
            </a:r>
            <a:endParaRPr lang="nl-BE" altLang="en-US" sz="4000"/>
          </a:p>
          <a:p>
            <a:r>
              <a:rPr lang="nl-BE" altLang="en-US" sz="4000"/>
              <a:t>Wat vind je er sterk aan ?</a:t>
            </a:r>
            <a:endParaRPr lang="nl-BE" altLang="en-US" sz="4000"/>
          </a:p>
          <a:p>
            <a:r>
              <a:rPr lang="nl-BE" altLang="en-US" sz="4000"/>
              <a:t>Waar ben je blij mee voor jouw kind ?</a:t>
            </a:r>
            <a:endParaRPr lang="nl-BE" altLang="en-US" sz="4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/>
              <a:t>Vandaag</a:t>
            </a:r>
            <a:br>
              <a:rPr lang="nl-BE" b="1" dirty="0" smtClean="0"/>
            </a:br>
            <a:r>
              <a:rPr lang="nl-BE" b="1" dirty="0" smtClean="0"/>
              <a:t>Referentieperiodes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Oude leerplannen : per leerjaar, per geboortejaar</a:t>
            </a:r>
            <a:endParaRPr lang="nl-BE" dirty="0" smtClean="0"/>
          </a:p>
          <a:p>
            <a:r>
              <a:rPr lang="nl-BE" dirty="0" err="1" smtClean="0"/>
              <a:t>Zill</a:t>
            </a:r>
            <a:r>
              <a:rPr lang="nl-BE" dirty="0" smtClean="0"/>
              <a:t> : referentieperiodes, over de leerjaren en leeftijden heen</a:t>
            </a:r>
            <a:endParaRPr lang="nl-BE" dirty="0" smtClean="0"/>
          </a:p>
          <a:p>
            <a:r>
              <a:rPr lang="nl-BE" dirty="0" smtClean="0"/>
              <a:t>Enkele voorbeelden</a:t>
            </a:r>
            <a:endParaRPr lang="nl-B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515745"/>
          </a:xfrm>
        </p:spPr>
        <p:txBody>
          <a:bodyPr>
            <a:noAutofit/>
          </a:bodyPr>
          <a:lstStyle/>
          <a:p>
            <a:r>
              <a:rPr lang="nl-BE" sz="2800" dirty="0" smtClean="0"/>
              <a:t>Schriftelijke taalontwikkeling</a:t>
            </a:r>
            <a:br>
              <a:rPr lang="nl-BE" sz="2800" dirty="0" smtClean="0"/>
            </a:br>
            <a:r>
              <a:rPr lang="nl-BE" sz="2800" dirty="0" smtClean="0"/>
              <a:t>Nederlands doel 2</a:t>
            </a:r>
            <a:br>
              <a:rPr lang="nl-BE" sz="2800" dirty="0" smtClean="0"/>
            </a:br>
            <a:r>
              <a:rPr lang="nl-BE" sz="2800" dirty="0" smtClean="0"/>
              <a:t>Voldoende vlot kunnen lezen om </a:t>
            </a:r>
            <a:r>
              <a:rPr lang="nl-BE" sz="2800" dirty="0" err="1" smtClean="0"/>
              <a:t>leeftijdsadequate</a:t>
            </a:r>
            <a:r>
              <a:rPr lang="nl-BE" sz="2800" dirty="0" smtClean="0"/>
              <a:t> teksten te begrijpen</a:t>
            </a:r>
            <a:endParaRPr lang="nl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5860" y="2125345"/>
            <a:ext cx="6757035" cy="42437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smtClean="0"/>
              <a:t>Ontwikkeling van wiskundig denken</a:t>
            </a:r>
            <a:br>
              <a:rPr lang="nl-BE" sz="2800" dirty="0" smtClean="0"/>
            </a:br>
            <a:r>
              <a:rPr lang="nl-BE" sz="2800" dirty="0" smtClean="0"/>
              <a:t>Getallenkennis doel 1</a:t>
            </a:r>
            <a:br>
              <a:rPr lang="nl-BE" sz="2800" dirty="0" smtClean="0"/>
            </a:br>
            <a:r>
              <a:rPr lang="nl-BE" sz="2800" dirty="0" smtClean="0"/>
              <a:t>Hoeveelheden herkennen en vormen</a:t>
            </a:r>
            <a:endParaRPr lang="nl-BE" sz="28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40769" y="2300287"/>
            <a:ext cx="7477125" cy="35528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2800" dirty="0" smtClean="0"/>
              <a:t>Ontwikkeling van wiskundig denken</a:t>
            </a:r>
            <a:br>
              <a:rPr lang="nl-BE" sz="2800" dirty="0" smtClean="0"/>
            </a:br>
            <a:r>
              <a:rPr lang="nl-BE" sz="2800" dirty="0" smtClean="0"/>
              <a:t>Getallenkennis doel 4</a:t>
            </a:r>
            <a:br>
              <a:rPr lang="nl-BE" sz="2800" dirty="0" smtClean="0"/>
            </a:br>
            <a:r>
              <a:rPr lang="nl-BE" sz="2800" dirty="0" smtClean="0"/>
              <a:t>Inzicht verwerven in breuken, kommagetallen en procenten</a:t>
            </a:r>
            <a:br>
              <a:rPr lang="nl-BE" sz="2800" dirty="0" smtClean="0"/>
            </a:br>
            <a:r>
              <a:rPr lang="nl-BE" sz="2800" dirty="0" smtClean="0"/>
              <a:t>Breuken</a:t>
            </a:r>
            <a:endParaRPr lang="nl-BE" sz="28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16944" y="2586037"/>
            <a:ext cx="7724775" cy="29813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smtClean="0"/>
              <a:t>Ontwikkeling van wiskundig denken</a:t>
            </a:r>
            <a:br>
              <a:rPr lang="nl-BE" sz="2800" dirty="0" smtClean="0"/>
            </a:br>
            <a:r>
              <a:rPr lang="nl-BE" sz="2800" dirty="0" smtClean="0"/>
              <a:t>Rekenvaardigheid doel 4</a:t>
            </a:r>
            <a:br>
              <a:rPr lang="nl-BE" sz="2800" dirty="0" smtClean="0"/>
            </a:br>
            <a:r>
              <a:rPr lang="nl-BE" sz="2800" dirty="0" smtClean="0"/>
              <a:t>Handig hoofdrekenen / optellen van natuurlijke getallen</a:t>
            </a:r>
            <a:endParaRPr lang="nl-BE" sz="28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73433" y="2057400"/>
            <a:ext cx="6411797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Content Placeholder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13340" y="720090"/>
            <a:ext cx="1621790" cy="14351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9653905" y="335280"/>
            <a:ext cx="153035" cy="16300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nl-BE" altLang="en-US" sz="10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  <a:endParaRPr lang="nl-BE" altLang="en-US" sz="10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80060" y="2924810"/>
            <a:ext cx="10979785" cy="1938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nl-BE" altLang="en-US" sz="4000"/>
              <a:t>Wist je al dat ZILL werkt met referentieperiodes ?</a:t>
            </a:r>
            <a:endParaRPr lang="nl-BE" altLang="en-US" sz="4000"/>
          </a:p>
          <a:p>
            <a:r>
              <a:rPr lang="nl-BE" altLang="en-US" sz="4000"/>
              <a:t>Vind je dit sterk ?</a:t>
            </a:r>
            <a:endParaRPr lang="nl-BE" altLang="en-US" sz="4000"/>
          </a:p>
          <a:p>
            <a:r>
              <a:rPr lang="nl-BE" altLang="en-US" sz="4000"/>
              <a:t>Is dit voor jouw kind een voordeel ?</a:t>
            </a:r>
            <a:endParaRPr lang="nl-BE" altLang="en-US" sz="4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nl-BE" altLang="en-US" b="1"/>
              <a:t>Vandaag</a:t>
            </a:r>
            <a:endParaRPr lang="nl-BE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nl-BE" altLang="en-US"/>
              <a:t>Enkele voorbeelden gegrepen uit het leven op De Krekel, liggen op de tafels</a:t>
            </a:r>
            <a:endParaRPr lang="nl-BE" altLang="en-US"/>
          </a:p>
          <a:p>
            <a:pPr marL="45720" indent="0">
              <a:buNone/>
            </a:pPr>
            <a:endParaRPr lang="nl-BE" altLang="en-US"/>
          </a:p>
          <a:p>
            <a:endParaRPr lang="nl-BE" altLang="en-US"/>
          </a:p>
          <a:p>
            <a:pPr marL="45720" indent="0">
              <a:buNone/>
            </a:pPr>
            <a:endParaRPr lang="nl-BE" altLang="en-US" sz="2800" b="1"/>
          </a:p>
        </p:txBody>
      </p:sp>
      <p:sp>
        <p:nvSpPr>
          <p:cNvPr id="4" name="Text Box 3"/>
          <p:cNvSpPr txBox="1"/>
          <p:nvPr/>
        </p:nvSpPr>
        <p:spPr>
          <a:xfrm>
            <a:off x="2346960" y="3952875"/>
            <a:ext cx="33337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nl-BE" altLang="en-US">
                <a:highlight>
                  <a:srgbClr val="FFFF00"/>
                </a:highlight>
              </a:rPr>
              <a:t>DEZE DIA KWAM NIET AAN BOD</a:t>
            </a:r>
            <a:endParaRPr lang="nl-BE" altLang="en-US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Content Placeholder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13340" y="720090"/>
            <a:ext cx="1621790" cy="14351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9554210" y="412750"/>
            <a:ext cx="838835" cy="16300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nl-BE" altLang="en-US" sz="10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nl-BE" altLang="en-US" sz="10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189990" y="3293745"/>
            <a:ext cx="10178415" cy="1938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l"/>
            <a:r>
              <a:rPr lang="nl-BE" altLang="en-US" sz="4000" b="1">
                <a:sym typeface="+mn-ea"/>
              </a:rPr>
              <a:t>Wat is nieuw voor jou ? Wat is herkenbaar ?</a:t>
            </a:r>
            <a:endParaRPr lang="nl-BE" altLang="en-US" sz="4000" b="1"/>
          </a:p>
          <a:p>
            <a:pPr algn="l"/>
            <a:r>
              <a:rPr lang="nl-BE" altLang="en-US" sz="4000" b="1">
                <a:sym typeface="+mn-ea"/>
              </a:rPr>
              <a:t>Waar heb je vragen bij ?</a:t>
            </a:r>
            <a:endParaRPr lang="nl-BE" altLang="en-US" sz="4000" b="1"/>
          </a:p>
          <a:p>
            <a:pPr algn="l"/>
            <a:r>
              <a:rPr lang="nl-BE" altLang="en-US" sz="4000" b="1">
                <a:sym typeface="+mn-ea"/>
              </a:rPr>
              <a:t>Waar wil je meer verduidelijking over ?</a:t>
            </a:r>
            <a:endParaRPr lang="en-US" sz="4000"/>
          </a:p>
        </p:txBody>
      </p:sp>
      <p:sp>
        <p:nvSpPr>
          <p:cNvPr id="2" name="Text Box 1"/>
          <p:cNvSpPr txBox="1"/>
          <p:nvPr/>
        </p:nvSpPr>
        <p:spPr>
          <a:xfrm>
            <a:off x="2766060" y="2075815"/>
            <a:ext cx="33337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nl-BE" altLang="en-US">
                <a:highlight>
                  <a:srgbClr val="FFFF00"/>
                </a:highlight>
              </a:rPr>
              <a:t>DEZE DIA KWAM NIET AAN BOD</a:t>
            </a:r>
            <a:endParaRPr lang="nl-BE" altLang="en-US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nl-BE" altLang="en-US" b="1"/>
              <a:t>Vandaag / Morgen</a:t>
            </a:r>
            <a:endParaRPr lang="nl-BE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r>
              <a:rPr lang="nl-BE" altLang="en-US"/>
              <a:t>SAMEN blijft ons sleutelwoord</a:t>
            </a:r>
            <a:endParaRPr lang="nl-BE" altLang="en-US"/>
          </a:p>
          <a:p>
            <a:r>
              <a:rPr lang="nl-BE" altLang="en-US"/>
              <a:t>Kinderen groeperen op basis van ontwikkeling, en dus niet meer op leeftijd alleen.</a:t>
            </a:r>
            <a:endParaRPr lang="nl-BE" altLang="en-US"/>
          </a:p>
          <a:p>
            <a:r>
              <a:rPr lang="nl-BE" altLang="en-US"/>
              <a:t>Kinderen krijgen een vast nest, een vaste nestbegeleider voor langer dan 1 schooljaar</a:t>
            </a:r>
            <a:endParaRPr lang="nl-BE" altLang="en-US"/>
          </a:p>
          <a:p>
            <a:r>
              <a:rPr lang="nl-BE" altLang="en-US"/>
              <a:t>Werkthema’s en projecten groeien uit de kinderen en het team</a:t>
            </a:r>
            <a:endParaRPr lang="nl-BE" altLang="en-US"/>
          </a:p>
          <a:p>
            <a:r>
              <a:rPr lang="nl-BE" altLang="en-US"/>
              <a:t>Elk nest is ongeveer even groot</a:t>
            </a:r>
            <a:endParaRPr lang="nl-BE" altLang="en-US"/>
          </a:p>
          <a:p>
            <a:r>
              <a:rPr lang="nl-BE" altLang="en-US"/>
              <a:t>Knippen worden ondersteund door nestoverschrijdende activiteiten</a:t>
            </a:r>
            <a:endParaRPr lang="nl-BE" altLang="en-US"/>
          </a:p>
          <a:p>
            <a:r>
              <a:rPr lang="nl-BE" altLang="en-US"/>
              <a:t>Elk team is samen met de directie verantwoordelijk voor de uitbouw van de eigen nesten</a:t>
            </a:r>
            <a:endParaRPr lang="nl-BE" altLang="en-US"/>
          </a:p>
          <a:p>
            <a:r>
              <a:rPr lang="nl-BE" altLang="en-US"/>
              <a:t>Teamleden in de kern van het team, in de schil van het team</a:t>
            </a:r>
            <a:endParaRPr lang="nl-BE" altLang="en-US"/>
          </a:p>
          <a:p>
            <a:endParaRPr lang="nl-BE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Van harte welkom !</a:t>
            </a:r>
            <a:endParaRPr lang="nl-BE" b="1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Krekelouders</a:t>
            </a:r>
            <a:endParaRPr lang="nl-BE" dirty="0" smtClean="0"/>
          </a:p>
          <a:p>
            <a:r>
              <a:rPr lang="nl-BE" dirty="0" smtClean="0"/>
              <a:t>Toekomstige krekelouders</a:t>
            </a:r>
            <a:endParaRPr lang="nl-BE" dirty="0" smtClean="0"/>
          </a:p>
          <a:p>
            <a:r>
              <a:rPr lang="nl-BE" dirty="0" smtClean="0"/>
              <a:t>Schoolbestuur en pedagogische commissie KBRP</a:t>
            </a:r>
            <a:endParaRPr lang="nl-BE" dirty="0" smtClean="0"/>
          </a:p>
          <a:p>
            <a:r>
              <a:rPr lang="nl-BE" dirty="0" smtClean="0"/>
              <a:t>Teamleden VBS De Krekel en nieuwe teamleden</a:t>
            </a:r>
            <a:endParaRPr lang="nl-BE" dirty="0" smtClean="0"/>
          </a:p>
          <a:p>
            <a:r>
              <a:rPr lang="nl-BE" dirty="0"/>
              <a:t>Belangstellenden</a:t>
            </a:r>
            <a:endParaRPr lang="nl-BE" dirty="0"/>
          </a:p>
        </p:txBody>
      </p:sp>
      <p:pic>
        <p:nvPicPr>
          <p:cNvPr id="1026" name="Picture 2" descr="Welkom! Wij gaan weer naar school :-) - Nieuws - O&amp;Ki Kindercentru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533" y="3644735"/>
            <a:ext cx="3751329" cy="280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Morgen</a:t>
            </a:r>
            <a:endParaRPr lang="nl-BE" b="1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43000" y="2057400"/>
            <a:ext cx="9535795" cy="4023360"/>
          </a:xfrm>
        </p:spPr>
        <p:txBody>
          <a:bodyPr/>
          <a:lstStyle/>
          <a:p>
            <a:r>
              <a:rPr lang="nl-BE" dirty="0" smtClean="0"/>
              <a:t>Een nieuwe aanpak vanuit de kleuterwerking, doorstromend naar het lager</a:t>
            </a:r>
            <a:endParaRPr lang="nl-BE" dirty="0" smtClean="0"/>
          </a:p>
          <a:p>
            <a:r>
              <a:rPr lang="nl-BE" smtClean="0"/>
              <a:t>Ontwikkelingsgericht werken, los van de kleuterleeftijd en de leerjaren</a:t>
            </a:r>
            <a:endParaRPr lang="nl-BE" smtClean="0"/>
          </a:p>
          <a:p>
            <a:r>
              <a:rPr lang="nl-BE" smtClean="0"/>
              <a:t>Instappen in het netwerk Warme Scholen</a:t>
            </a:r>
            <a:endParaRPr lang="nl-BE" smtClean="0"/>
          </a:p>
          <a:p>
            <a:r>
              <a:rPr lang="nl-BE" smtClean="0"/>
              <a:t>Een warme school met teams en nesten, die in verbinding gaan met elkaar en met het kind</a:t>
            </a:r>
            <a:endParaRPr lang="nl-BE" smtClean="0"/>
          </a:p>
          <a:p>
            <a:r>
              <a:rPr lang="nl-BE" smtClean="0"/>
              <a:t>Kinderen in De Krekel laten uitgroeien tot zelfstandige en brede leerders</a:t>
            </a:r>
            <a:endParaRPr lang="nl-BE" smtClean="0"/>
          </a:p>
          <a:p>
            <a:r>
              <a:rPr lang="nl-BE" smtClean="0"/>
              <a:t>ZILL als krachtig instrument, ZILL als onze leidraad</a:t>
            </a:r>
            <a:endParaRPr lang="nl-BE" smtClean="0"/>
          </a:p>
          <a:p>
            <a:r>
              <a:rPr lang="nl-BE" smtClean="0"/>
              <a:t>Leren met GOESTING, werken met GOESTING</a:t>
            </a:r>
            <a:endParaRPr lang="nl-BE" smtClean="0"/>
          </a:p>
          <a:p>
            <a:endParaRPr lang="nl-BE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03485" y="335280"/>
            <a:ext cx="1721485" cy="1721485"/>
          </a:xfrm>
          <a:prstGeom prst="rect">
            <a:avLst/>
          </a:prstGeom>
        </p:spPr>
      </p:pic>
      <p:sp>
        <p:nvSpPr>
          <p:cNvPr id="7" name="Content Placeholder 6"/>
          <p:cNvSpPr/>
          <p:nvPr>
            <p:ph sz="half" idx="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nl-BE" altLang="en-US" b="1"/>
              <a:t>Morgen</a:t>
            </a:r>
            <a:endParaRPr lang="nl-BE" altLang="en-US" b="1"/>
          </a:p>
        </p:txBody>
      </p:sp>
      <p:sp>
        <p:nvSpPr>
          <p:cNvPr id="7" name="Flowchart: Alternate Process 6"/>
          <p:cNvSpPr/>
          <p:nvPr/>
        </p:nvSpPr>
        <p:spPr>
          <a:xfrm>
            <a:off x="1558290" y="1965960"/>
            <a:ext cx="2432050" cy="135953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nl-BE" altLang="en-US" sz="3600"/>
              <a:t>TEAM 1</a:t>
            </a:r>
            <a:endParaRPr lang="nl-BE" altLang="en-US" sz="3600"/>
          </a:p>
        </p:txBody>
      </p:sp>
      <p:sp>
        <p:nvSpPr>
          <p:cNvPr id="8" name="Flowchart: Alternate Process 7"/>
          <p:cNvSpPr/>
          <p:nvPr/>
        </p:nvSpPr>
        <p:spPr>
          <a:xfrm>
            <a:off x="8089900" y="1965960"/>
            <a:ext cx="2312035" cy="13589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nl-BE" altLang="en-US" sz="3600"/>
              <a:t>TEAM 2</a:t>
            </a:r>
            <a:endParaRPr lang="nl-BE" altLang="en-US" sz="3600"/>
          </a:p>
        </p:txBody>
      </p:sp>
      <p:sp>
        <p:nvSpPr>
          <p:cNvPr id="9" name="Flowchart: Alternate Process 8"/>
          <p:cNvSpPr/>
          <p:nvPr/>
        </p:nvSpPr>
        <p:spPr>
          <a:xfrm>
            <a:off x="1743710" y="3463925"/>
            <a:ext cx="2061845" cy="89090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nl-BE" altLang="en-US"/>
              <a:t>alle kleuters</a:t>
            </a:r>
            <a:endParaRPr lang="nl-BE" altLang="en-US"/>
          </a:p>
          <a:p>
            <a:pPr algn="ctr"/>
            <a:r>
              <a:rPr lang="nl-BE" altLang="en-US"/>
              <a:t>+ L 1</a:t>
            </a:r>
            <a:endParaRPr lang="nl-BE" altLang="en-US"/>
          </a:p>
        </p:txBody>
      </p:sp>
      <p:sp>
        <p:nvSpPr>
          <p:cNvPr id="10" name="Flowchart: Alternate Process 9"/>
          <p:cNvSpPr/>
          <p:nvPr/>
        </p:nvSpPr>
        <p:spPr>
          <a:xfrm>
            <a:off x="8266430" y="3534410"/>
            <a:ext cx="2032000" cy="81089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nl-BE" altLang="en-US"/>
              <a:t>L 2  t.e.m. L 6</a:t>
            </a:r>
            <a:endParaRPr lang="nl-BE" altLang="en-US"/>
          </a:p>
        </p:txBody>
      </p:sp>
      <p:sp>
        <p:nvSpPr>
          <p:cNvPr id="11" name="Flowchart: Alternate Process 10"/>
          <p:cNvSpPr/>
          <p:nvPr/>
        </p:nvSpPr>
        <p:spPr>
          <a:xfrm>
            <a:off x="918845" y="4493260"/>
            <a:ext cx="1134745" cy="78803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nl-BE" altLang="en-US"/>
              <a:t>JULES</a:t>
            </a:r>
            <a:endParaRPr lang="nl-BE" altLang="en-US"/>
          </a:p>
        </p:txBody>
      </p:sp>
      <p:sp>
        <p:nvSpPr>
          <p:cNvPr id="12" name="Flowchart: Alternate Process 11"/>
          <p:cNvSpPr/>
          <p:nvPr/>
        </p:nvSpPr>
        <p:spPr>
          <a:xfrm>
            <a:off x="2193925" y="4493260"/>
            <a:ext cx="1116965" cy="7975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nl-BE" altLang="en-US"/>
              <a:t>RIKKI</a:t>
            </a:r>
            <a:endParaRPr lang="nl-BE" altLang="en-US"/>
          </a:p>
        </p:txBody>
      </p:sp>
      <p:sp>
        <p:nvSpPr>
          <p:cNvPr id="13" name="Flowchart: Alternate Process 12"/>
          <p:cNvSpPr/>
          <p:nvPr/>
        </p:nvSpPr>
        <p:spPr>
          <a:xfrm>
            <a:off x="3451225" y="4493260"/>
            <a:ext cx="1110615" cy="80899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nl-BE" altLang="en-US"/>
              <a:t>KIKKER</a:t>
            </a:r>
            <a:endParaRPr lang="nl-BE" altLang="en-US"/>
          </a:p>
          <a:p>
            <a:pPr algn="ctr"/>
            <a:r>
              <a:rPr lang="nl-BE" altLang="en-US"/>
              <a:t>+ L 1</a:t>
            </a:r>
            <a:endParaRPr lang="nl-BE" altLang="en-US"/>
          </a:p>
        </p:txBody>
      </p:sp>
      <p:sp>
        <p:nvSpPr>
          <p:cNvPr id="14" name="Flowchart: Alternate Process 13"/>
          <p:cNvSpPr/>
          <p:nvPr/>
        </p:nvSpPr>
        <p:spPr>
          <a:xfrm>
            <a:off x="7275830" y="4439920"/>
            <a:ext cx="1204595" cy="8509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nl-BE" altLang="en-US"/>
              <a:t>NEST 1</a:t>
            </a:r>
            <a:endParaRPr lang="nl-BE" altLang="en-US"/>
          </a:p>
        </p:txBody>
      </p:sp>
      <p:sp>
        <p:nvSpPr>
          <p:cNvPr id="15" name="Flowchart: Alternate Process 14"/>
          <p:cNvSpPr/>
          <p:nvPr/>
        </p:nvSpPr>
        <p:spPr>
          <a:xfrm>
            <a:off x="8615680" y="4439285"/>
            <a:ext cx="1104265" cy="85153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nl-BE" altLang="en-US"/>
              <a:t>NEST 2</a:t>
            </a:r>
            <a:endParaRPr lang="nl-BE" altLang="en-US"/>
          </a:p>
        </p:txBody>
      </p:sp>
      <p:sp>
        <p:nvSpPr>
          <p:cNvPr id="16" name="Flowchart: Alternate Process 15"/>
          <p:cNvSpPr/>
          <p:nvPr/>
        </p:nvSpPr>
        <p:spPr>
          <a:xfrm>
            <a:off x="9894570" y="4430395"/>
            <a:ext cx="1143635" cy="8509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nl-BE" altLang="en-US"/>
              <a:t>NEST 3</a:t>
            </a:r>
            <a:endParaRPr lang="nl-BE" altLang="en-US"/>
          </a:p>
        </p:txBody>
      </p:sp>
      <p:sp>
        <p:nvSpPr>
          <p:cNvPr id="17" name="Flowchart: Alternate Process 16"/>
          <p:cNvSpPr/>
          <p:nvPr/>
        </p:nvSpPr>
        <p:spPr>
          <a:xfrm>
            <a:off x="350520" y="5540375"/>
            <a:ext cx="4744720" cy="61150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nl-BE" altLang="en-US"/>
              <a:t>3 LKR KLEUTER  + 1 LKR LAGER + ZOCO + LO</a:t>
            </a:r>
            <a:endParaRPr lang="nl-BE" altLang="en-US"/>
          </a:p>
          <a:p>
            <a:pPr algn="ctr"/>
            <a:r>
              <a:rPr lang="nl-BE" altLang="en-US"/>
              <a:t> + KVZ</a:t>
            </a:r>
            <a:endParaRPr lang="nl-BE" altLang="en-US"/>
          </a:p>
        </p:txBody>
      </p:sp>
      <p:sp>
        <p:nvSpPr>
          <p:cNvPr id="18" name="Flowchart: Alternate Process 17"/>
          <p:cNvSpPr/>
          <p:nvPr/>
        </p:nvSpPr>
        <p:spPr>
          <a:xfrm>
            <a:off x="7115810" y="5540375"/>
            <a:ext cx="4650740" cy="61150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nl-BE" altLang="en-US"/>
              <a:t>3,5 LKR + ZOCO + LO</a:t>
            </a:r>
            <a:endParaRPr lang="nl-BE" altLang="en-US"/>
          </a:p>
        </p:txBody>
      </p:sp>
      <p:sp>
        <p:nvSpPr>
          <p:cNvPr id="19" name="Flowchart: Alternate Process 18"/>
          <p:cNvSpPr/>
          <p:nvPr/>
        </p:nvSpPr>
        <p:spPr>
          <a:xfrm>
            <a:off x="5187315" y="5540375"/>
            <a:ext cx="1836420" cy="61150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nl-BE" altLang="en-US"/>
              <a:t>DIRECTIE</a:t>
            </a:r>
            <a:endParaRPr lang="nl-BE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7" grpId="1" animBg="1"/>
      <p:bldP spid="8" grpId="1" animBg="1"/>
      <p:bldP spid="9" grpId="0" animBg="1"/>
      <p:bldP spid="10" grpId="0" animBg="1"/>
      <p:bldP spid="9" grpId="1" animBg="1"/>
      <p:bldP spid="10" grpId="1" animBg="1"/>
      <p:bldP spid="11" grpId="0" animBg="1"/>
      <p:bldP spid="12" grpId="0" animBg="1"/>
      <p:bldP spid="13" grpId="0" animBg="1"/>
      <p:bldP spid="11" grpId="1" animBg="1"/>
      <p:bldP spid="12" grpId="1" animBg="1"/>
      <p:bldP spid="13" grpId="1" animBg="1"/>
      <p:bldP spid="14" grpId="0" animBg="1"/>
      <p:bldP spid="15" grpId="0" animBg="1"/>
      <p:bldP spid="16" grpId="0" animBg="1"/>
      <p:bldP spid="14" grpId="1" animBg="1"/>
      <p:bldP spid="15" grpId="1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nl-BE" altLang="en-US" b="1"/>
              <a:t>MORGEN</a:t>
            </a:r>
            <a:endParaRPr lang="nl-BE" altLang="en-US" b="1"/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44170" y="1635125"/>
            <a:ext cx="4264660" cy="465201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027295" y="397510"/>
            <a:ext cx="6654165" cy="5446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nl-BE" altLang="en-US" sz="2200"/>
              <a:t>Een warm ‘school’onthaal in het nest van Jules</a:t>
            </a:r>
            <a:endParaRPr lang="nl-BE" altLang="en-US" sz="2200"/>
          </a:p>
          <a:p>
            <a:endParaRPr lang="nl-BE" altLang="en-US" sz="2200"/>
          </a:p>
          <a:p>
            <a:r>
              <a:rPr lang="nl-BE" altLang="en-US" sz="2200"/>
              <a:t>Dagelijks overal een geborgen nestonthaal</a:t>
            </a:r>
            <a:endParaRPr lang="nl-BE" altLang="en-US" sz="2200"/>
          </a:p>
          <a:p>
            <a:endParaRPr lang="nl-BE" altLang="en-US" sz="2200"/>
          </a:p>
          <a:p>
            <a:r>
              <a:rPr lang="nl-BE" altLang="en-US" sz="2200"/>
              <a:t>Nestoverschrijdende activiteiten binnen een zelfde thema en project om knippen te vermijden</a:t>
            </a:r>
            <a:endParaRPr lang="nl-BE" altLang="en-US" sz="2200"/>
          </a:p>
          <a:p>
            <a:endParaRPr lang="nl-BE" altLang="en-US" sz="2200"/>
          </a:p>
          <a:p>
            <a:r>
              <a:rPr lang="nl-BE" altLang="en-US" sz="2200"/>
              <a:t>Minder knippen tussen Kikker en L 1</a:t>
            </a:r>
            <a:endParaRPr lang="nl-BE" altLang="en-US" sz="2200"/>
          </a:p>
          <a:p>
            <a:r>
              <a:rPr lang="nl-BE" altLang="en-US" sz="2200"/>
              <a:t>- zachtere overgang</a:t>
            </a:r>
            <a:endParaRPr lang="nl-BE" altLang="en-US" sz="2200"/>
          </a:p>
          <a:p>
            <a:r>
              <a:rPr lang="nl-BE" altLang="en-US" sz="2200"/>
              <a:t>- continuïteit bestaande (samen)werking</a:t>
            </a:r>
            <a:endParaRPr lang="nl-BE" altLang="en-US" sz="2200"/>
          </a:p>
          <a:p>
            <a:r>
              <a:rPr lang="nl-BE" altLang="en-US" sz="2200"/>
              <a:t>- bereiken van alle ZILL-doelen </a:t>
            </a:r>
            <a:endParaRPr lang="nl-BE" altLang="en-US" sz="2200"/>
          </a:p>
          <a:p>
            <a:endParaRPr lang="nl-BE" altLang="en-US" sz="2200"/>
          </a:p>
          <a:p>
            <a:r>
              <a:rPr lang="nl-BE" altLang="en-US" sz="2200"/>
              <a:t>Een ervaren zoco deeltijds als coach </a:t>
            </a:r>
            <a:endParaRPr lang="nl-BE" altLang="en-US" sz="2200"/>
          </a:p>
          <a:p>
            <a:endParaRPr lang="nl-BE" altLang="en-US" sz="2200"/>
          </a:p>
          <a:p>
            <a:r>
              <a:rPr lang="nl-BE" altLang="en-US" sz="2200"/>
              <a:t>4 gelijkvloerse lokalen</a:t>
            </a:r>
            <a:endParaRPr lang="nl-BE" altLang="en-US" sz="2200"/>
          </a:p>
          <a:p>
            <a:endParaRPr lang="nl-BE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0" y="610235"/>
            <a:ext cx="9875520" cy="887095"/>
          </a:xfrm>
        </p:spPr>
        <p:txBody>
          <a:bodyPr/>
          <a:p>
            <a:r>
              <a:rPr lang="nl-BE" altLang="en-US" b="1"/>
              <a:t>MORGEN</a:t>
            </a:r>
            <a:endParaRPr lang="nl-BE" altLang="en-US" b="1"/>
          </a:p>
        </p:txBody>
      </p:sp>
      <p:sp>
        <p:nvSpPr>
          <p:cNvPr id="5" name="Text Box 4"/>
          <p:cNvSpPr txBox="1"/>
          <p:nvPr/>
        </p:nvSpPr>
        <p:spPr>
          <a:xfrm>
            <a:off x="5130165" y="430530"/>
            <a:ext cx="6569710" cy="5169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nl-BE" altLang="en-US" sz="2200"/>
              <a:t>Dagelijks een warm </a:t>
            </a:r>
            <a:r>
              <a:rPr lang="nl-BE" altLang="en-US" sz="2200"/>
              <a:t>onthaal in elk nest</a:t>
            </a:r>
            <a:endParaRPr lang="nl-BE" altLang="en-US" sz="2200"/>
          </a:p>
          <a:p>
            <a:endParaRPr lang="nl-BE" altLang="en-US" sz="2200"/>
          </a:p>
          <a:p>
            <a:r>
              <a:rPr lang="nl-BE" altLang="en-US" sz="2200"/>
              <a:t>3 sporen-aanpak : veel instructie, minder instructie, zelfstandig werk</a:t>
            </a:r>
            <a:endParaRPr lang="nl-BE" altLang="en-US" sz="2200"/>
          </a:p>
          <a:p>
            <a:endParaRPr lang="nl-BE" altLang="en-US" sz="2200"/>
          </a:p>
          <a:p>
            <a:r>
              <a:rPr lang="nl-BE" altLang="en-US" sz="2200"/>
              <a:t>Vaste blokken van ‘wiskundig denken ontwikkelen’ en ‘taalontwikkeling’</a:t>
            </a:r>
            <a:endParaRPr lang="nl-BE" altLang="en-US" sz="2200"/>
          </a:p>
          <a:p>
            <a:endParaRPr lang="nl-BE" altLang="en-US" sz="2200"/>
          </a:p>
          <a:p>
            <a:r>
              <a:rPr lang="nl-BE" altLang="en-US" sz="2200"/>
              <a:t>Leefgroepen en leergroepen</a:t>
            </a:r>
            <a:endParaRPr lang="nl-BE" altLang="en-US" sz="2200"/>
          </a:p>
          <a:p>
            <a:endParaRPr lang="nl-BE" altLang="en-US" sz="2200"/>
          </a:p>
          <a:p>
            <a:r>
              <a:rPr lang="nl-BE" altLang="en-US" sz="2200"/>
              <a:t>Project-aanpak via OpenWereld 2.0 + brainstorm</a:t>
            </a:r>
            <a:endParaRPr lang="nl-BE" altLang="en-US" sz="2200"/>
          </a:p>
          <a:p>
            <a:endParaRPr lang="nl-BE" altLang="en-US" sz="2200"/>
          </a:p>
          <a:p>
            <a:r>
              <a:rPr lang="nl-BE" altLang="en-US" sz="2200"/>
              <a:t>Een ervaren LKR halftijds als coach</a:t>
            </a:r>
            <a:endParaRPr lang="nl-BE" altLang="en-US" sz="2200"/>
          </a:p>
          <a:p>
            <a:endParaRPr lang="nl-BE" altLang="en-US" sz="2200"/>
          </a:p>
          <a:p>
            <a:r>
              <a:rPr lang="nl-BE" altLang="en-US" sz="2200"/>
              <a:t>4 lokalen op 1ste verdieping</a:t>
            </a:r>
            <a:endParaRPr lang="nl-BE" altLang="en-US" sz="2200"/>
          </a:p>
        </p:txBody>
      </p: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46075" y="1731645"/>
            <a:ext cx="4784090" cy="444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extLst>
                                      <p:ext uri="{505F2C04-C923-438B-8C0F-E0CD2BADF298}">
                                        <wppc:dynamicDigit xmlns:wppc="http://www.wps.cn/officeDocument/PresentationCustomData" type="0">
                                          <p:anim to="" calcmode="lin" valueType="num">
                                            <p:cBhvr>
                                              <p:cTn id="7" dur="1000" fill="hold"/>
                                              <p:tgtEl>
                                                <p:spTgt spid="5"/>
                                              </p:tgtEl>
                                              <p:attrNameLst>
                                                <p:attrName>num.show</p:attrName>
                                              </p:attrNameLst>
                                            </p:cBhvr>
                                            <p:tavLst>
                                              <p:tav tm="0">
                                                <p:val>
                                                  <p:fltVal val="0"/>
                                                </p:val>
                                              </p:tav>
                                              <p:tav tm="100000">
                                                <p:val>
                                                  <p:strVal val="#ppt_v"/>
                                                </p:val>
                                              </p:tav>
                                            </p:tavLst>
                                          </p:anim>
                                        </wppc:dynamicDigit>
                                      </p:ext>
                                    </p:extLs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Content Placeholder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10800" y="670560"/>
            <a:ext cx="1621790" cy="14351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9584055" y="361315"/>
            <a:ext cx="792480" cy="16300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nl-BE" altLang="en-US" sz="10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  <a:endParaRPr lang="nl-BE" altLang="en-US" sz="10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286510" y="3442970"/>
            <a:ext cx="9817735" cy="1322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nl-BE" altLang="en-US" sz="4000"/>
              <a:t>Heb je bedenkingen bij deze aanpak ?</a:t>
            </a:r>
            <a:endParaRPr lang="nl-BE" altLang="en-US" sz="4000"/>
          </a:p>
          <a:p>
            <a:r>
              <a:rPr lang="nl-BE" altLang="en-US" sz="4000"/>
              <a:t>Wat betekent deze aanpak voor jouw kind ?</a:t>
            </a:r>
            <a:endParaRPr lang="nl-BE" altLang="en-US" sz="4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28015"/>
          </a:xfrm>
        </p:spPr>
        <p:txBody>
          <a:bodyPr>
            <a:normAutofit fontScale="90000"/>
          </a:bodyPr>
          <a:p>
            <a:r>
              <a:rPr lang="nl-BE" altLang="en-US" b="1"/>
              <a:t>Morgen</a:t>
            </a:r>
            <a:endParaRPr lang="nl-BE" altLang="en-US" b="1"/>
          </a:p>
        </p:txBody>
      </p:sp>
      <p:graphicFrame>
        <p:nvGraphicFramePr>
          <p:cNvPr id="5" name="Table 4"/>
          <p:cNvGraphicFramePr/>
          <p:nvPr/>
        </p:nvGraphicFramePr>
        <p:xfrm>
          <a:off x="1815465" y="1237615"/>
          <a:ext cx="8530590" cy="2622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765"/>
                <a:gridCol w="1421765"/>
                <a:gridCol w="1421765"/>
                <a:gridCol w="1421765"/>
                <a:gridCol w="1421765"/>
                <a:gridCol w="1421765"/>
              </a:tblGrid>
              <a:tr h="54229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nl-BE" altLang="en-US"/>
                        <a:t>M</a:t>
                      </a:r>
                      <a:endParaRPr lang="nl-BE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nl-BE" altLang="en-US"/>
                        <a:t>D</a:t>
                      </a:r>
                      <a:endParaRPr lang="nl-BE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nl-BE" altLang="en-US"/>
                        <a:t>W</a:t>
                      </a:r>
                      <a:endParaRPr lang="nl-BE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nl-BE" altLang="en-US"/>
                        <a:t>D</a:t>
                      </a:r>
                      <a:endParaRPr lang="nl-BE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nl-BE" altLang="en-US" sz="1800"/>
                        <a:t>V</a:t>
                      </a:r>
                      <a:endParaRPr lang="nl-BE" altLang="en-US" sz="1800"/>
                    </a:p>
                  </a:txBody>
                  <a:tcPr/>
                </a:tc>
              </a:tr>
              <a:tr h="7689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nl-BE" altLang="en-US" b="1"/>
                        <a:t>START</a:t>
                      </a:r>
                      <a:endParaRPr lang="nl-BE" alt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nl-BE" altLang="en-US">
                          <a:highlight>
                            <a:srgbClr val="FFFF00"/>
                          </a:highlight>
                        </a:rPr>
                        <a:t>9u15</a:t>
                      </a:r>
                      <a:endParaRPr lang="nl-BE" altLang="en-US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None/>
                      </a:pPr>
                      <a:r>
                        <a:rPr lang="nl-BE" altLang="en-US">
                          <a:highlight>
                            <a:srgbClr val="FFFF00"/>
                          </a:highlight>
                        </a:rPr>
                        <a:t>-35’</a:t>
                      </a:r>
                      <a:endParaRPr lang="nl-BE" altLang="en-US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nl-BE" altLang="en-US"/>
                        <a:t>8u40</a:t>
                      </a:r>
                      <a:endParaRPr lang="nl-BE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nl-BE" altLang="en-US"/>
                        <a:t>8u40</a:t>
                      </a:r>
                      <a:endParaRPr lang="nl-BE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nl-BE" altLang="en-US"/>
                        <a:t>8u40</a:t>
                      </a:r>
                      <a:endParaRPr lang="nl-BE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nl-BE" altLang="en-US"/>
                        <a:t>8u40</a:t>
                      </a:r>
                      <a:endParaRPr lang="nl-BE" altLang="en-US"/>
                    </a:p>
                  </a:txBody>
                  <a:tcPr/>
                </a:tc>
              </a:tr>
              <a:tr h="5422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nl-BE" altLang="en-US" b="1"/>
                        <a:t>MIDDAG</a:t>
                      </a:r>
                      <a:endParaRPr lang="nl-BE" alt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nl-BE" altLang="en-US"/>
                        <a:t>11u55</a:t>
                      </a:r>
                      <a:endParaRPr lang="nl-BE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nl-BE" altLang="en-US"/>
                        <a:t>11u55</a:t>
                      </a:r>
                      <a:endParaRPr lang="nl-BE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nl-BE" altLang="en-US"/>
                        <a:t>11u55</a:t>
                      </a:r>
                      <a:endParaRPr lang="nl-BE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nl-BE" altLang="en-US"/>
                        <a:t>11u55</a:t>
                      </a:r>
                      <a:endParaRPr lang="nl-BE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nl-BE" altLang="en-US"/>
                        <a:t>11u55</a:t>
                      </a:r>
                      <a:endParaRPr lang="nl-BE" altLang="en-US"/>
                    </a:p>
                  </a:txBody>
                  <a:tcPr/>
                </a:tc>
              </a:tr>
              <a:tr h="7689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nl-BE" altLang="en-US" b="1"/>
                        <a:t>AVOND</a:t>
                      </a:r>
                      <a:endParaRPr lang="nl-BE" alt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nl-BE" altLang="en-US">
                          <a:highlight>
                            <a:srgbClr val="FFFF00"/>
                          </a:highlight>
                        </a:rPr>
                        <a:t>16u00</a:t>
                      </a:r>
                      <a:endParaRPr lang="nl-BE" altLang="en-US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None/>
                      </a:pPr>
                      <a:r>
                        <a:rPr lang="nl-BE" altLang="en-US">
                          <a:highlight>
                            <a:srgbClr val="FFFF00"/>
                          </a:highlight>
                        </a:rPr>
                        <a:t>+10’</a:t>
                      </a:r>
                      <a:endParaRPr lang="nl-BE" altLang="en-US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nl-BE" altLang="en-US">
                          <a:highlight>
                            <a:srgbClr val="FFFF00"/>
                          </a:highlight>
                        </a:rPr>
                        <a:t>16u00</a:t>
                      </a:r>
                      <a:endParaRPr lang="nl-BE" altLang="en-US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None/>
                      </a:pPr>
                      <a:r>
                        <a:rPr lang="nl-BE" altLang="en-US">
                          <a:highlight>
                            <a:srgbClr val="FFFF00"/>
                          </a:highlight>
                        </a:rPr>
                        <a:t>+10’</a:t>
                      </a:r>
                      <a:endParaRPr lang="nl-BE" altLang="en-US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nl-BE" altLang="en-US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nl-BE" altLang="en-US">
                          <a:highlight>
                            <a:srgbClr val="FFFF00"/>
                          </a:highlight>
                        </a:rPr>
                        <a:t>16u00</a:t>
                      </a:r>
                      <a:endParaRPr lang="nl-BE" altLang="en-US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None/>
                      </a:pPr>
                      <a:r>
                        <a:rPr lang="nl-BE" altLang="en-US">
                          <a:highlight>
                            <a:srgbClr val="FFFF00"/>
                          </a:highlight>
                        </a:rPr>
                        <a:t>+10’</a:t>
                      </a:r>
                      <a:endParaRPr lang="nl-BE" altLang="en-US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nl-BE" altLang="en-US">
                          <a:highlight>
                            <a:srgbClr val="FFFF00"/>
                          </a:highlight>
                        </a:rPr>
                        <a:t>15u10</a:t>
                      </a:r>
                      <a:endParaRPr lang="nl-BE" altLang="en-US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None/>
                      </a:pPr>
                      <a:r>
                        <a:rPr lang="nl-BE" altLang="en-US">
                          <a:highlight>
                            <a:srgbClr val="FFFF00"/>
                          </a:highlight>
                        </a:rPr>
                        <a:t>+5’</a:t>
                      </a:r>
                      <a:endParaRPr lang="nl-BE" altLang="en-US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682625" y="4123055"/>
            <a:ext cx="10795635" cy="21228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nl-BE" altLang="en-US" sz="2200"/>
              <a:t>Wekelijks LKR overleg nest/team van 8u15 tot 9u10, enkel op maandag </a:t>
            </a:r>
            <a:endParaRPr lang="nl-BE" altLang="en-US" sz="2200"/>
          </a:p>
          <a:p>
            <a:r>
              <a:rPr lang="nl-BE" altLang="en-US" sz="2200"/>
              <a:t>Opvang van 7u tot 8u45 (IBO + Sanne), speelplaats open met toezicht van 8u45 tot 9u15</a:t>
            </a:r>
            <a:endParaRPr lang="nl-BE" altLang="en-US" sz="2200"/>
          </a:p>
          <a:p>
            <a:r>
              <a:rPr lang="nl-BE" altLang="en-US" sz="2200"/>
              <a:t>‘Zachte landing’ op maandagmorgen</a:t>
            </a:r>
            <a:endParaRPr lang="nl-BE" altLang="en-US" sz="2200"/>
          </a:p>
          <a:p>
            <a:r>
              <a:rPr lang="nl-BE" altLang="en-US" sz="2200"/>
              <a:t>MaandagVM geen speeltijd (20’) maar eet/stop-moment (5’) volgens teamafspraak</a:t>
            </a:r>
            <a:endParaRPr lang="nl-BE" altLang="en-US" sz="2200"/>
          </a:p>
          <a:p>
            <a:r>
              <a:rPr lang="nl-BE" altLang="en-US" sz="2200"/>
              <a:t>Kortere middagpauze + refter blijft behouden</a:t>
            </a:r>
            <a:endParaRPr lang="nl-BE" altLang="en-US" sz="2200"/>
          </a:p>
          <a:p>
            <a:r>
              <a:rPr lang="nl-BE" altLang="en-US" sz="2200"/>
              <a:t>Avondopvang (Sanne) start pas vanaf 16u10</a:t>
            </a:r>
            <a:endParaRPr lang="nl-BE" altLang="en-US"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Content Placeholder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50170" y="451485"/>
            <a:ext cx="1621790" cy="14351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584055" y="528320"/>
            <a:ext cx="848995" cy="16300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nl-BE" altLang="en-US" sz="10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</a:t>
            </a:r>
            <a:endParaRPr lang="nl-BE" altLang="en-US" sz="10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67665" y="2834640"/>
            <a:ext cx="11136630" cy="1322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nl-BE" altLang="en-US" sz="4000"/>
              <a:t>Welke voordelen zie je bij dit weekrooster ?</a:t>
            </a:r>
            <a:endParaRPr lang="nl-BE" altLang="en-US" sz="4000"/>
          </a:p>
          <a:p>
            <a:r>
              <a:rPr lang="nl-BE" altLang="en-US" sz="4000"/>
              <a:t>Welke nadelen zie je hierbij ?</a:t>
            </a:r>
            <a:endParaRPr lang="nl-BE" altLang="en-US" sz="4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nl-BE" altLang="en-US" b="1"/>
              <a:t>MORGEN                                      samengevat</a:t>
            </a:r>
            <a:endParaRPr lang="nl-BE" altLang="en-US" b="1"/>
          </a:p>
        </p:txBody>
      </p:sp>
      <p:sp>
        <p:nvSpPr>
          <p:cNvPr id="3" name="Text Box 2"/>
          <p:cNvSpPr txBox="1"/>
          <p:nvPr/>
        </p:nvSpPr>
        <p:spPr>
          <a:xfrm>
            <a:off x="570865" y="1786890"/>
            <a:ext cx="11109325" cy="3646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nl-BE" altLang="en-US" sz="3300">
                <a:sym typeface="+mn-ea"/>
              </a:rPr>
              <a:t>KLEUTER NESTWERKING</a:t>
            </a:r>
            <a:endParaRPr lang="nl-BE" altLang="en-US" sz="3300">
              <a:sym typeface="+mn-ea"/>
            </a:endParaRPr>
          </a:p>
          <a:p>
            <a:endParaRPr lang="nl-BE" altLang="en-US" sz="3300">
              <a:sym typeface="+mn-ea"/>
            </a:endParaRPr>
          </a:p>
          <a:p>
            <a:r>
              <a:rPr lang="nl-BE" altLang="en-US" sz="3300">
                <a:sym typeface="+mn-ea"/>
              </a:rPr>
              <a:t>We werken hier verder in de nestwerking, die reeds 2 schooljaren bestaat</a:t>
            </a:r>
            <a:endParaRPr lang="nl-BE" altLang="en-US" sz="3300">
              <a:sym typeface="+mn-ea"/>
            </a:endParaRPr>
          </a:p>
          <a:p>
            <a:endParaRPr lang="nl-BE" altLang="en-US" sz="3300">
              <a:sym typeface="+mn-ea"/>
            </a:endParaRPr>
          </a:p>
          <a:p>
            <a:r>
              <a:rPr lang="nl-BE" altLang="en-US" sz="3300">
                <a:sym typeface="+mn-ea"/>
              </a:rPr>
              <a:t>- samenstelling van het nestje + nestjuf in 2de helft juni via de krekelbrief en de oudergesprekken </a:t>
            </a:r>
            <a:endParaRPr lang="en-US" sz="33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08355"/>
          </a:xfrm>
        </p:spPr>
        <p:txBody>
          <a:bodyPr>
            <a:normAutofit fontScale="90000"/>
          </a:bodyPr>
          <a:p>
            <a:r>
              <a:rPr lang="nl-BE" altLang="en-US" b="1"/>
              <a:t>MORGEN                                              samengevat</a:t>
            </a:r>
            <a:endParaRPr lang="nl-BE" altLang="en-US" b="1"/>
          </a:p>
        </p:txBody>
      </p:sp>
      <p:sp>
        <p:nvSpPr>
          <p:cNvPr id="3" name="Text Box 2"/>
          <p:cNvSpPr txBox="1"/>
          <p:nvPr/>
        </p:nvSpPr>
        <p:spPr>
          <a:xfrm>
            <a:off x="689610" y="1417955"/>
            <a:ext cx="10931525" cy="5077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nl-BE" altLang="en-US" sz="2700"/>
              <a:t>LAGER NESTWERKING</a:t>
            </a:r>
            <a:endParaRPr lang="nl-BE" altLang="en-US" sz="2700"/>
          </a:p>
          <a:p>
            <a:r>
              <a:rPr lang="nl-BE" altLang="en-US" sz="2700"/>
              <a:t>- </a:t>
            </a:r>
            <a:r>
              <a:rPr lang="nl-BE" altLang="en-US" sz="2700">
                <a:sym typeface="+mn-ea"/>
              </a:rPr>
              <a:t>samenstelling van het nest + nestLKR in 2de helft juni via de krekelbrief en de oudergesprekken </a:t>
            </a:r>
            <a:endParaRPr lang="nl-BE" altLang="en-US" sz="2700">
              <a:sym typeface="+mn-ea"/>
            </a:endParaRPr>
          </a:p>
          <a:p>
            <a:endParaRPr lang="nl-BE" altLang="en-US" sz="2700">
              <a:sym typeface="+mn-ea"/>
            </a:endParaRPr>
          </a:p>
          <a:p>
            <a:r>
              <a:rPr lang="nl-BE" altLang="en-US" sz="2700">
                <a:sym typeface="+mn-ea"/>
              </a:rPr>
              <a:t>- eerste halfuur van de dag : dagadministratie, onthaal, spreekkring, godsdienst-moment, werkbord (takenplanning), klasafspraken</a:t>
            </a:r>
            <a:endParaRPr lang="nl-BE" altLang="en-US" sz="2700">
              <a:sym typeface="+mn-ea"/>
            </a:endParaRPr>
          </a:p>
          <a:p>
            <a:endParaRPr lang="nl-BE" altLang="en-US" sz="2700">
              <a:sym typeface="+mn-ea"/>
            </a:endParaRPr>
          </a:p>
          <a:p>
            <a:r>
              <a:rPr lang="nl-BE" altLang="en-US" sz="2700">
                <a:sym typeface="+mn-ea"/>
              </a:rPr>
              <a:t>- VM (leergroep) : ontwikkelingsgerichte aanpak voor ‘ontwikkeling van wiskundig denken’ en ‘taalontwikkeling’ met 3-sporen-aanpak</a:t>
            </a:r>
            <a:endParaRPr lang="nl-BE" altLang="en-US" sz="2700">
              <a:sym typeface="+mn-ea"/>
            </a:endParaRPr>
          </a:p>
          <a:p>
            <a:r>
              <a:rPr lang="nl-BE" altLang="en-US" sz="2700">
                <a:sym typeface="+mn-ea"/>
              </a:rPr>
              <a:t> </a:t>
            </a:r>
            <a:endParaRPr lang="nl-BE" altLang="en-US" sz="2700">
              <a:sym typeface="+mn-ea"/>
            </a:endParaRPr>
          </a:p>
          <a:p>
            <a:r>
              <a:rPr lang="nl-BE" altLang="en-US" sz="2700"/>
              <a:t>- </a:t>
            </a:r>
            <a:r>
              <a:rPr lang="nl-BE" altLang="en-US" sz="2700"/>
              <a:t>NM (leefgroep) : werkthema’s en projectwerk Onze Wereld 2.0 + brainstorm kinderen, muzisch werk, LO, </a:t>
            </a:r>
            <a:endParaRPr lang="nl-BE" altLang="en-US" sz="27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Afbeelding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" y="767080"/>
            <a:ext cx="3708400" cy="54737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757420" y="1027430"/>
            <a:ext cx="7008495" cy="4707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nl-BE" altLang="en-US" sz="3000"/>
              <a:t>HARTELIJK DANK VOOR JULLIE</a:t>
            </a:r>
            <a:endParaRPr lang="nl-BE" altLang="en-US" sz="3000"/>
          </a:p>
          <a:p>
            <a:pPr algn="ctr"/>
            <a:r>
              <a:rPr lang="nl-BE" altLang="en-US" sz="3000" b="1"/>
              <a:t>AANWEZIGHEID</a:t>
            </a:r>
            <a:r>
              <a:rPr lang="nl-BE" altLang="en-US" sz="3000"/>
              <a:t>,</a:t>
            </a:r>
            <a:endParaRPr lang="nl-BE" altLang="en-US" sz="3000"/>
          </a:p>
          <a:p>
            <a:pPr algn="ctr"/>
            <a:endParaRPr lang="nl-BE" altLang="en-US" sz="3000"/>
          </a:p>
          <a:p>
            <a:pPr algn="ctr"/>
            <a:r>
              <a:rPr lang="nl-BE" altLang="en-US" sz="3000"/>
              <a:t>JULLIE MEE-</a:t>
            </a:r>
            <a:r>
              <a:rPr lang="nl-BE" altLang="en-US" sz="3000" b="1"/>
              <a:t>ONTDEKKEN</a:t>
            </a:r>
            <a:r>
              <a:rPr lang="nl-BE" altLang="en-US" sz="3000"/>
              <a:t>,</a:t>
            </a:r>
            <a:endParaRPr lang="nl-BE" altLang="en-US" sz="3000"/>
          </a:p>
          <a:p>
            <a:pPr algn="ctr"/>
            <a:r>
              <a:rPr lang="nl-BE" altLang="en-US" sz="3000"/>
              <a:t>JULLIE MEE-</a:t>
            </a:r>
            <a:r>
              <a:rPr lang="nl-BE" altLang="en-US" sz="3000" b="1"/>
              <a:t>AANPAKKEN</a:t>
            </a:r>
            <a:r>
              <a:rPr lang="nl-BE" altLang="en-US" sz="3000"/>
              <a:t>,</a:t>
            </a:r>
            <a:endParaRPr lang="nl-BE" altLang="en-US" sz="3000"/>
          </a:p>
          <a:p>
            <a:pPr algn="ctr"/>
            <a:r>
              <a:rPr lang="nl-BE" altLang="en-US" sz="3000"/>
              <a:t>JULLIE MEE-</a:t>
            </a:r>
            <a:r>
              <a:rPr lang="nl-BE" altLang="en-US" sz="3000" b="1"/>
              <a:t>ZORGEN</a:t>
            </a:r>
            <a:r>
              <a:rPr lang="nl-BE" altLang="en-US" sz="3000"/>
              <a:t>,</a:t>
            </a:r>
            <a:endParaRPr lang="nl-BE" altLang="en-US" sz="3000"/>
          </a:p>
          <a:p>
            <a:pPr algn="ctr"/>
            <a:r>
              <a:rPr lang="nl-BE" altLang="en-US" sz="3000"/>
              <a:t>JULLIE MEE-</a:t>
            </a:r>
            <a:r>
              <a:rPr lang="nl-BE" altLang="en-US" sz="3000" b="1"/>
              <a:t>ZOEKEN</a:t>
            </a:r>
            <a:r>
              <a:rPr lang="nl-BE" altLang="en-US" sz="3000"/>
              <a:t>,</a:t>
            </a:r>
            <a:endParaRPr lang="nl-BE" altLang="en-US" sz="3000"/>
          </a:p>
          <a:p>
            <a:pPr algn="ctr"/>
            <a:r>
              <a:rPr lang="nl-BE" altLang="en-US" sz="3000"/>
              <a:t> JULLIE MEE-</a:t>
            </a:r>
            <a:r>
              <a:rPr lang="nl-BE" altLang="en-US" sz="3000" b="1"/>
              <a:t>GELOVEN</a:t>
            </a:r>
            <a:endParaRPr lang="nl-BE" altLang="en-US" sz="3000"/>
          </a:p>
          <a:p>
            <a:pPr algn="ctr"/>
            <a:endParaRPr lang="nl-BE" altLang="en-US" sz="3000"/>
          </a:p>
          <a:p>
            <a:pPr algn="ctr"/>
            <a:r>
              <a:rPr lang="nl-BE" altLang="en-US" sz="3000"/>
              <a:t>IN ONS </a:t>
            </a:r>
            <a:r>
              <a:rPr lang="nl-BE" altLang="en-US" sz="3000" b="1"/>
              <a:t>VERANDERTRAJECT</a:t>
            </a:r>
            <a:r>
              <a:rPr lang="nl-BE" altLang="en-US" sz="3000"/>
              <a:t> !</a:t>
            </a:r>
            <a:endParaRPr lang="nl-BE" altLang="en-US"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Aanpak van onze </a:t>
            </a:r>
            <a:r>
              <a:rPr lang="nl-BE" b="1" dirty="0" err="1" smtClean="0"/>
              <a:t>info-avond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Vandaag én/of morgen : duidelijk stellen</a:t>
            </a:r>
            <a:endParaRPr lang="nl-BE" dirty="0" smtClean="0"/>
          </a:p>
          <a:p>
            <a:r>
              <a:rPr lang="nl-BE" dirty="0" smtClean="0"/>
              <a:t>Twee schooljaren bezig met verandertraject</a:t>
            </a:r>
            <a:endParaRPr lang="nl-BE" dirty="0" smtClean="0"/>
          </a:p>
          <a:p>
            <a:r>
              <a:rPr lang="nl-BE" dirty="0" smtClean="0"/>
              <a:t>Corona problemen en uitstel</a:t>
            </a:r>
            <a:endParaRPr lang="nl-BE" dirty="0" smtClean="0"/>
          </a:p>
          <a:p>
            <a:r>
              <a:rPr lang="nl-BE" dirty="0" smtClean="0"/>
              <a:t>Veranderforum via een digitale bevraging (houden, weglaten, versterken, verminderen)</a:t>
            </a:r>
            <a:endParaRPr lang="nl-BE" dirty="0" smtClean="0"/>
          </a:p>
          <a:p>
            <a:pPr marL="45720" indent="0">
              <a:buNone/>
            </a:pPr>
            <a:endParaRPr lang="nl-BE" dirty="0" smtClean="0"/>
          </a:p>
          <a:p>
            <a:r>
              <a:rPr lang="nl-BE" dirty="0" smtClean="0"/>
              <a:t>6 Tafelgroepen : kort maar krachtig</a:t>
            </a:r>
            <a:endParaRPr lang="nl-BE" dirty="0" smtClean="0"/>
          </a:p>
          <a:p>
            <a:r>
              <a:rPr lang="nl-BE" dirty="0"/>
              <a:t>Afronden tegen 21u, met drankje aangeboden door De Krekel</a:t>
            </a:r>
            <a:endParaRPr lang="nl-BE" dirty="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505450" y="4133215"/>
            <a:ext cx="1181735" cy="10458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nl-BE" altLang="en-US" b="1"/>
              <a:t>Vandaag</a:t>
            </a:r>
            <a:endParaRPr lang="nl-BE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2540" y="2089785"/>
            <a:ext cx="9982200" cy="4023360"/>
          </a:xfrm>
        </p:spPr>
        <p:txBody>
          <a:bodyPr/>
          <a:p>
            <a:r>
              <a:rPr lang="nl-BE" dirty="0" smtClean="0">
                <a:sym typeface="+mn-ea"/>
              </a:rPr>
              <a:t>Grote uitdagingen in ons onderwijs, onderwijs dagelijks in de actualiteit</a:t>
            </a:r>
            <a:endParaRPr lang="nl-BE" dirty="0" smtClean="0">
              <a:sym typeface="+mn-ea"/>
            </a:endParaRPr>
          </a:p>
          <a:p>
            <a:r>
              <a:rPr lang="nl-BE" dirty="0" smtClean="0">
                <a:sym typeface="+mn-ea"/>
              </a:rPr>
              <a:t>Vanuit noden op VBS De Krekel : grootte team, grootte klassen, geboortejaar, uitgebreide differentiatie en niveauwerking, aangepaste leerlijnen, ...</a:t>
            </a:r>
            <a:endParaRPr lang="nl-BE" dirty="0" smtClean="0">
              <a:sym typeface="+mn-ea"/>
            </a:endParaRPr>
          </a:p>
          <a:p>
            <a:endParaRPr lang="nl-BE" dirty="0" smtClean="0"/>
          </a:p>
          <a:p>
            <a:r>
              <a:rPr lang="nl-BE" dirty="0" smtClean="0">
                <a:sym typeface="+mn-ea"/>
              </a:rPr>
              <a:t>Instappen in een verandertraject, onder deskundige begeleiding ?</a:t>
            </a:r>
            <a:endParaRPr lang="nl-BE" dirty="0" smtClean="0"/>
          </a:p>
          <a:p>
            <a:r>
              <a:rPr lang="nl-BE" dirty="0" smtClean="0">
                <a:sym typeface="+mn-ea"/>
              </a:rPr>
              <a:t>Instappen in het netwerk van Warme Scholen ?</a:t>
            </a:r>
            <a:endParaRPr lang="nl-BE" dirty="0" smtClean="0"/>
          </a:p>
          <a:p>
            <a:r>
              <a:rPr lang="nl-BE" dirty="0" smtClean="0">
                <a:sym typeface="+mn-ea"/>
              </a:rPr>
              <a:t>Knippen behouden ?</a:t>
            </a:r>
            <a:endParaRPr lang="nl-BE" dirty="0" smtClean="0">
              <a:sym typeface="+mn-ea"/>
            </a:endParaRPr>
          </a:p>
          <a:p>
            <a:r>
              <a:rPr lang="nl-BE" dirty="0" smtClean="0">
                <a:sym typeface="+mn-ea"/>
              </a:rPr>
              <a:t>Telkens opnieuw bij de start verbinding zoeken ?</a:t>
            </a:r>
            <a:endParaRPr lang="nl-BE" dirty="0" smtClean="0"/>
          </a:p>
          <a:p>
            <a:endParaRPr lang="nl-BE" altLang="en-US"/>
          </a:p>
        </p:txBody>
      </p:sp>
      <p:sp>
        <p:nvSpPr>
          <p:cNvPr id="6" name="Content Placeholder 5"/>
          <p:cNvSpPr/>
          <p:nvPr>
            <p:ph sz="half" idx="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/>
              <a:t>Vandaag</a:t>
            </a:r>
            <a:br>
              <a:rPr lang="nl-BE" b="1" dirty="0" smtClean="0"/>
            </a:br>
            <a:r>
              <a:rPr lang="nl-BE" b="1" dirty="0" smtClean="0"/>
              <a:t>Schoolvisie      Samen Scholen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43000" y="2057400"/>
            <a:ext cx="8743315" cy="4023360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Ontwerp in 2019 – 2020</a:t>
            </a:r>
            <a:endParaRPr lang="nl-BE" dirty="0" smtClean="0"/>
          </a:p>
          <a:p>
            <a:r>
              <a:rPr lang="nl-BE" dirty="0" smtClean="0"/>
              <a:t>Ter vervanging van de bestaande schoolvisie van 2013</a:t>
            </a:r>
            <a:endParaRPr lang="nl-BE" dirty="0" smtClean="0"/>
          </a:p>
          <a:p>
            <a:r>
              <a:rPr lang="nl-BE" dirty="0" smtClean="0"/>
              <a:t>5 visieblokjes</a:t>
            </a:r>
            <a:endParaRPr lang="nl-BE" dirty="0" smtClean="0"/>
          </a:p>
          <a:p>
            <a:r>
              <a:rPr lang="nl-BE" dirty="0" smtClean="0"/>
              <a:t>Quote van Pippi Langkous</a:t>
            </a:r>
            <a:endParaRPr lang="nl-BE" dirty="0" smtClean="0"/>
          </a:p>
          <a:p>
            <a:r>
              <a:rPr lang="nl-BE" dirty="0" smtClean="0"/>
              <a:t>Toepassen op schoolwerking, op conflictbeheersing, op communicatie naar ouders, </a:t>
            </a:r>
            <a:endParaRPr lang="nl-BE" dirty="0" smtClean="0"/>
          </a:p>
          <a:p>
            <a:r>
              <a:rPr lang="nl-BE" dirty="0" smtClean="0"/>
              <a:t>Gedragen door team, kinderen, ouders, …</a:t>
            </a:r>
            <a:endParaRPr lang="nl-BE" dirty="0" smtClean="0"/>
          </a:p>
          <a:p>
            <a:r>
              <a:rPr lang="nl-BE" dirty="0" smtClean="0"/>
              <a:t>SAMEN is ons sleutelwoord</a:t>
            </a:r>
            <a:endParaRPr lang="nl-BE" dirty="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710295" y="347345"/>
            <a:ext cx="3180715" cy="200279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9814560" y="4826635"/>
            <a:ext cx="793750" cy="16300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endParaRPr lang="nl-BE" altLang="en-US" sz="10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771460" y="2160078"/>
            <a:ext cx="262815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nl-BE" sz="2400" dirty="0" smtClean="0"/>
              <a:t>VBS  DE KREKEL</a:t>
            </a:r>
            <a:endParaRPr lang="nl-BE" sz="2400" dirty="0" smtClean="0"/>
          </a:p>
          <a:p>
            <a:pPr algn="ctr"/>
            <a:endParaRPr lang="nl-BE" sz="2400" dirty="0" smtClean="0"/>
          </a:p>
          <a:p>
            <a:pPr algn="ctr"/>
            <a:endParaRPr lang="nl-BE" sz="2400" dirty="0" smtClean="0"/>
          </a:p>
          <a:p>
            <a:pPr algn="ctr"/>
            <a:r>
              <a:rPr lang="nl-BE" sz="2400" dirty="0" smtClean="0"/>
              <a:t>SAMEN  SCHOLEN</a:t>
            </a:r>
            <a:endParaRPr lang="nl-BE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973" y="3821085"/>
            <a:ext cx="2143125" cy="21431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890" y="2535611"/>
            <a:ext cx="521293" cy="81859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143000" y="3729738"/>
            <a:ext cx="150169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nl-BE" sz="2400" dirty="0" smtClean="0"/>
              <a:t>SAMEN</a:t>
            </a:r>
            <a:endParaRPr lang="nl-BE" sz="2400" dirty="0" smtClean="0"/>
          </a:p>
          <a:p>
            <a:r>
              <a:rPr lang="nl-BE" sz="2400" dirty="0" smtClean="0"/>
              <a:t>GELOVEN</a:t>
            </a:r>
            <a:endParaRPr lang="nl-BE" sz="2400" dirty="0"/>
          </a:p>
        </p:txBody>
      </p:sp>
      <p:sp>
        <p:nvSpPr>
          <p:cNvPr id="8" name="Tekstvak 7"/>
          <p:cNvSpPr txBox="1"/>
          <p:nvPr/>
        </p:nvSpPr>
        <p:spPr>
          <a:xfrm>
            <a:off x="1143000" y="1069848"/>
            <a:ext cx="192873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nl-BE" sz="2400" dirty="0" smtClean="0"/>
              <a:t>SAMEN</a:t>
            </a:r>
            <a:endParaRPr lang="nl-BE" sz="2400" dirty="0" smtClean="0"/>
          </a:p>
          <a:p>
            <a:pPr algn="ctr"/>
            <a:r>
              <a:rPr lang="nl-BE" sz="2400" dirty="0" smtClean="0"/>
              <a:t>ONTDEKKEN</a:t>
            </a:r>
            <a:endParaRPr lang="nl-BE" sz="2400" dirty="0"/>
          </a:p>
        </p:txBody>
      </p:sp>
      <p:sp>
        <p:nvSpPr>
          <p:cNvPr id="10" name="Tekstvak 9"/>
          <p:cNvSpPr txBox="1"/>
          <p:nvPr/>
        </p:nvSpPr>
        <p:spPr>
          <a:xfrm>
            <a:off x="7399616" y="654349"/>
            <a:ext cx="189507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nl-BE" sz="2400" dirty="0" smtClean="0"/>
              <a:t>SAMEN </a:t>
            </a:r>
            <a:endParaRPr lang="nl-BE" sz="2400" dirty="0" smtClean="0"/>
          </a:p>
          <a:p>
            <a:pPr algn="ctr"/>
            <a:r>
              <a:rPr lang="nl-BE" sz="2400" dirty="0" smtClean="0"/>
              <a:t>AANPAKKEN</a:t>
            </a:r>
            <a:endParaRPr lang="nl-BE" sz="2400" dirty="0"/>
          </a:p>
        </p:txBody>
      </p:sp>
      <p:sp>
        <p:nvSpPr>
          <p:cNvPr id="11" name="Tekstvak 10"/>
          <p:cNvSpPr txBox="1"/>
          <p:nvPr/>
        </p:nvSpPr>
        <p:spPr>
          <a:xfrm>
            <a:off x="9543798" y="2357999"/>
            <a:ext cx="132921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nl-BE" sz="2400" dirty="0" smtClean="0"/>
              <a:t>SAMEN </a:t>
            </a:r>
            <a:endParaRPr lang="nl-BE" sz="2400" dirty="0" smtClean="0"/>
          </a:p>
          <a:p>
            <a:pPr algn="ctr"/>
            <a:r>
              <a:rPr lang="nl-BE" sz="2400" dirty="0" smtClean="0"/>
              <a:t>ZOEKEN</a:t>
            </a:r>
            <a:endParaRPr lang="nl-BE" sz="2400" dirty="0"/>
          </a:p>
        </p:txBody>
      </p:sp>
      <p:sp>
        <p:nvSpPr>
          <p:cNvPr id="12" name="Tekstvak 11"/>
          <p:cNvSpPr txBox="1"/>
          <p:nvPr/>
        </p:nvSpPr>
        <p:spPr>
          <a:xfrm>
            <a:off x="8421624" y="4316575"/>
            <a:ext cx="136127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nl-BE" sz="2400" dirty="0" smtClean="0"/>
              <a:t>SAMEN </a:t>
            </a:r>
            <a:endParaRPr lang="nl-BE" sz="2400" dirty="0" smtClean="0"/>
          </a:p>
          <a:p>
            <a:pPr algn="ctr"/>
            <a:r>
              <a:rPr lang="nl-BE" sz="2400" dirty="0" smtClean="0"/>
              <a:t>ZORGEN</a:t>
            </a:r>
            <a:endParaRPr lang="nl-BE" sz="2400" dirty="0"/>
          </a:p>
        </p:txBody>
      </p:sp>
      <p:pic>
        <p:nvPicPr>
          <p:cNvPr id="1026" name="Picture 2" descr="Afbeeldingsresultaat voor ZILL IK JIJ WI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461" y="4687482"/>
            <a:ext cx="1242770" cy="92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VERGROOTGL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862" y="2068352"/>
            <a:ext cx="930369" cy="93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VOLLE KRUIWA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692" y="1611152"/>
            <a:ext cx="10640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vergadere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894" y="3331920"/>
            <a:ext cx="974651" cy="79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beeldingsresultaat voor VEEL HAND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259" y="5325536"/>
            <a:ext cx="1544223" cy="102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echte verbindingslijn met pijl 5"/>
          <p:cNvCxnSpPr/>
          <p:nvPr/>
        </p:nvCxnSpPr>
        <p:spPr>
          <a:xfrm flipH="1" flipV="1">
            <a:off x="3226086" y="1485347"/>
            <a:ext cx="2137024" cy="583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 flipV="1">
            <a:off x="6195317" y="1069849"/>
            <a:ext cx="961781" cy="998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 flipV="1">
            <a:off x="7620000" y="2944907"/>
            <a:ext cx="1674687" cy="17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>
            <a:off x="7634363" y="3412558"/>
            <a:ext cx="1273331" cy="801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 flipH="1">
            <a:off x="2763748" y="3331920"/>
            <a:ext cx="1818526" cy="813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790" y="508635"/>
            <a:ext cx="2167255" cy="1002665"/>
          </a:xfrm>
          <a:prstGeom prst="rect">
            <a:avLst/>
          </a:prstGeom>
        </p:spPr>
      </p:pic>
      <p:pic>
        <p:nvPicPr>
          <p:cNvPr id="3" name="Picture 2" descr="gelov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" y="1718310"/>
            <a:ext cx="1614805" cy="958850"/>
          </a:xfrm>
          <a:prstGeom prst="rect">
            <a:avLst/>
          </a:prstGeom>
        </p:spPr>
      </p:pic>
      <p:pic>
        <p:nvPicPr>
          <p:cNvPr id="4" name="Picture 3" descr="aanpakk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0" y="2978785"/>
            <a:ext cx="1969135" cy="939165"/>
          </a:xfrm>
          <a:prstGeom prst="rect">
            <a:avLst/>
          </a:prstGeom>
        </p:spPr>
      </p:pic>
      <p:pic>
        <p:nvPicPr>
          <p:cNvPr id="5" name="Picture 4" descr="zoek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55" y="4070985"/>
            <a:ext cx="1703705" cy="981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55" y="5288280"/>
            <a:ext cx="1637665" cy="96012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3006090" y="625475"/>
            <a:ext cx="8823325" cy="7683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r"/>
            <a:r>
              <a:rPr lang="nl-BE" altLang="en-US" sz="2200"/>
              <a:t>Werken aan een volledige ontwikkeling, inzet van talenten, zelfredzame kinderen, eigen beperkingen</a:t>
            </a:r>
            <a:endParaRPr lang="nl-BE" altLang="en-US" sz="2200"/>
          </a:p>
        </p:txBody>
      </p:sp>
      <p:sp>
        <p:nvSpPr>
          <p:cNvPr id="8" name="Text Box 7"/>
          <p:cNvSpPr txBox="1"/>
          <p:nvPr/>
        </p:nvSpPr>
        <p:spPr>
          <a:xfrm>
            <a:off x="2447925" y="1868170"/>
            <a:ext cx="9381490" cy="7683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r"/>
            <a:r>
              <a:rPr lang="nl-BE" altLang="en-US" sz="2200"/>
              <a:t>Eigentijds geloof, de dialoogschool, verbinding, unieke kinderen</a:t>
            </a:r>
            <a:endParaRPr lang="nl-BE" altLang="en-US" sz="2200"/>
          </a:p>
          <a:p>
            <a:endParaRPr lang="nl-BE" altLang="en-US" sz="2200"/>
          </a:p>
        </p:txBody>
      </p:sp>
      <p:sp>
        <p:nvSpPr>
          <p:cNvPr id="9" name="Text Box 8"/>
          <p:cNvSpPr txBox="1"/>
          <p:nvPr/>
        </p:nvSpPr>
        <p:spPr>
          <a:xfrm>
            <a:off x="3006090" y="3037205"/>
            <a:ext cx="8823960" cy="7683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r"/>
            <a:r>
              <a:rPr lang="nl-BE" altLang="en-US" sz="2200"/>
              <a:t>Betekenisvol leren, eigen leerproces, krachtige leeromgeving, fouten maken mag, positief zelfbeeld, relaties, ervaringskansen</a:t>
            </a:r>
            <a:endParaRPr lang="nl-BE" altLang="en-US" sz="2200"/>
          </a:p>
        </p:txBody>
      </p:sp>
      <p:sp>
        <p:nvSpPr>
          <p:cNvPr id="10" name="Text Box 9"/>
          <p:cNvSpPr txBox="1"/>
          <p:nvPr/>
        </p:nvSpPr>
        <p:spPr>
          <a:xfrm>
            <a:off x="3704590" y="4243705"/>
            <a:ext cx="8124825" cy="7683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r"/>
            <a:r>
              <a:rPr lang="nl-BE" altLang="en-US" sz="2200"/>
              <a:t>Betrokkenheid van ouders en kinderen, open voor vernieuwing, overleg, open communicatie, gedeeld verantwoordelijk </a:t>
            </a:r>
            <a:endParaRPr lang="nl-BE" altLang="en-US" sz="2200"/>
          </a:p>
        </p:txBody>
      </p:sp>
      <p:sp>
        <p:nvSpPr>
          <p:cNvPr id="11" name="Text Box 10"/>
          <p:cNvSpPr txBox="1"/>
          <p:nvPr/>
        </p:nvSpPr>
        <p:spPr>
          <a:xfrm>
            <a:off x="2646045" y="5450205"/>
            <a:ext cx="9183370" cy="7683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r"/>
            <a:r>
              <a:rPr lang="nl-BE" altLang="en-US" sz="2200"/>
              <a:t>Kinderen verschillen van elkaar, gelijke kansen, een stevige zorgwerking, handelingsgericht werken, overleg, open communicatie</a:t>
            </a:r>
            <a:endParaRPr lang="nl-BE" altLang="en-US"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9636760" y="389890"/>
            <a:ext cx="751840" cy="163004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nl-BE" altLang="en-US" sz="10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nl-BE" altLang="en-US" sz="10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13340" y="720090"/>
            <a:ext cx="1621790" cy="143510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840105" y="3103880"/>
            <a:ext cx="10469245" cy="1322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nl-BE" altLang="en-US" sz="4000"/>
              <a:t>Wat vind je sterk in onze schoolvisie?</a:t>
            </a:r>
            <a:endParaRPr lang="nl-BE" altLang="en-US" sz="4000"/>
          </a:p>
          <a:p>
            <a:r>
              <a:rPr lang="nl-BE" altLang="en-US" sz="4000"/>
              <a:t>Waar ben je blij mee voor jouw kind ?</a:t>
            </a:r>
            <a:endParaRPr lang="nl-BE" altLang="en-US" sz="4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/>
              <a:t>Vandaag</a:t>
            </a:r>
            <a:br>
              <a:rPr lang="nl-BE" b="1" dirty="0" smtClean="0"/>
            </a:br>
            <a:r>
              <a:rPr lang="nl-BE" b="1" dirty="0" smtClean="0"/>
              <a:t>Leerplan ZILL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3730" y="2057400"/>
            <a:ext cx="10382250" cy="4038600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Zin in Leren, Zin in Leven</a:t>
            </a:r>
            <a:endParaRPr lang="nl-BE" dirty="0" smtClean="0"/>
          </a:p>
          <a:p>
            <a:r>
              <a:rPr lang="nl-BE" dirty="0" smtClean="0"/>
              <a:t>Kleuter én lager</a:t>
            </a:r>
            <a:endParaRPr lang="nl-BE" dirty="0" smtClean="0"/>
          </a:p>
          <a:p>
            <a:r>
              <a:rPr lang="nl-BE" dirty="0" smtClean="0"/>
              <a:t>De harmonische ontwikkeling van elk kind</a:t>
            </a:r>
            <a:endParaRPr lang="nl-BE" dirty="0" smtClean="0"/>
          </a:p>
          <a:p>
            <a:r>
              <a:rPr lang="nl-BE" dirty="0" smtClean="0"/>
              <a:t>Persoonsgebonden (4) en cultuurgebonden (6)</a:t>
            </a:r>
            <a:endParaRPr lang="nl-BE" dirty="0" smtClean="0"/>
          </a:p>
          <a:p>
            <a:r>
              <a:rPr lang="nl-BE" dirty="0" smtClean="0"/>
              <a:t>De school is eigenaar van het leerplan</a:t>
            </a:r>
            <a:endParaRPr lang="nl-BE" dirty="0" smtClean="0"/>
          </a:p>
          <a:p>
            <a:r>
              <a:rPr lang="nl-BE" dirty="0" smtClean="0"/>
              <a:t>Kwaliteitsvol onderwijs</a:t>
            </a:r>
            <a:endParaRPr lang="nl-BE" dirty="0" smtClean="0"/>
          </a:p>
          <a:p>
            <a:r>
              <a:rPr lang="nl-BE" dirty="0" smtClean="0"/>
              <a:t>Aansluiting bij het secundair onderwijs</a:t>
            </a:r>
            <a:endParaRPr lang="nl-BE" dirty="0" smtClean="0"/>
          </a:p>
          <a:p>
            <a:r>
              <a:rPr lang="nl-BE" dirty="0" smtClean="0"/>
              <a:t>Ontwikkelingsgericht  met ontwikkelstappen</a:t>
            </a:r>
            <a:endParaRPr lang="nl-BE" dirty="0" smtClean="0"/>
          </a:p>
          <a:p>
            <a:pPr marL="45720" indent="0">
              <a:buNone/>
            </a:pPr>
            <a:r>
              <a:rPr lang="nl-BE" dirty="0" smtClean="0"/>
              <a:t> en referentieperiodes</a:t>
            </a:r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2052" name="Picture 4" descr="ZILL – Ontwikkelingspsychologi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10" y="318135"/>
            <a:ext cx="5184140" cy="532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0</TotalTime>
  <Words>6730</Words>
  <Application>WPS Presentation</Application>
  <PresentationFormat>Breedbeeld</PresentationFormat>
  <Paragraphs>326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Arial</vt:lpstr>
      <vt:lpstr>SimSun</vt:lpstr>
      <vt:lpstr>Wingdings</vt:lpstr>
      <vt:lpstr>Corbel</vt:lpstr>
      <vt:lpstr>Microsoft YaHei</vt:lpstr>
      <vt:lpstr>Arial Unicode MS</vt:lpstr>
      <vt:lpstr>Calibri</vt:lpstr>
      <vt:lpstr>Basis</vt:lpstr>
      <vt:lpstr>     INFO – AVOND vbs de krekel 14 JUNI 2022</vt:lpstr>
      <vt:lpstr>Van harte welkom !</vt:lpstr>
      <vt:lpstr>Aanpak van onze info-avond</vt:lpstr>
      <vt:lpstr>Vandaag</vt:lpstr>
      <vt:lpstr>Vandaag Schoolvisie      Samen Scholen</vt:lpstr>
      <vt:lpstr>PowerPoint 演示文稿</vt:lpstr>
      <vt:lpstr>PowerPoint 演示文稿</vt:lpstr>
      <vt:lpstr>PowerPoint 演示文稿</vt:lpstr>
      <vt:lpstr>Vandaag Leerplan ZILL</vt:lpstr>
      <vt:lpstr>PowerPoint 演示文稿</vt:lpstr>
      <vt:lpstr>Vandaag Referentieperiodes</vt:lpstr>
      <vt:lpstr>Schriftelijke taalontwikkeling Nederlands doel 2 Voldoende vlot kunnen lezen om leeftijdsadequate teksten te begrijpen</vt:lpstr>
      <vt:lpstr>Ontwikkeling van wiskundig denken Getallenkennis doel 1 Hoeveelheden herkennen en vormen</vt:lpstr>
      <vt:lpstr>Ontwikkeling van wiskundig denken Getallenkennis doel 4 Inzicht verwerven in breuken, kommagetallen en procenten Breuken</vt:lpstr>
      <vt:lpstr>Ontwikkeling van wiskundig denken Rekenvaardigheid doel 4 Handig hoofdrekenen / optellen van natuurlijke getallen</vt:lpstr>
      <vt:lpstr>PowerPoint 演示文稿</vt:lpstr>
      <vt:lpstr>Vandaag</vt:lpstr>
      <vt:lpstr>PowerPoint 演示文稿</vt:lpstr>
      <vt:lpstr>Vandaag / Morgen</vt:lpstr>
      <vt:lpstr>Morgen</vt:lpstr>
      <vt:lpstr>Morgen</vt:lpstr>
      <vt:lpstr>MORGEN</vt:lpstr>
      <vt:lpstr>MORGEN</vt:lpstr>
      <vt:lpstr>PowerPoint 演示文稿</vt:lpstr>
      <vt:lpstr>Morgen</vt:lpstr>
      <vt:lpstr>PowerPoint 演示文稿</vt:lpstr>
      <vt:lpstr>MORGEN                                      samengevat</vt:lpstr>
      <vt:lpstr>MORGEN                                              samengevat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 – AVOND vbs de krekel 14 JUNI 2022</dc:title>
  <dc:creator>Gebruiker</dc:creator>
  <cp:lastModifiedBy>Gebruiker</cp:lastModifiedBy>
  <cp:revision>17</cp:revision>
  <dcterms:created xsi:type="dcterms:W3CDTF">2022-06-10T09:01:00Z</dcterms:created>
  <dcterms:modified xsi:type="dcterms:W3CDTF">2022-06-15T15:23:36Z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0AEDD7CB5C934E77806C6D8691E30A6F</vt:lpwstr>
  </property>
  <property fmtid="{D5CDD505-2E9C-101B-9397-08002B2CF9AE}" pid="3" name="KSOProductBuildVer">
    <vt:lpwstr>1033-11.2.0.11156</vt:lpwstr>
  </property>
</Properties>
</file>